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handoutMasterIdLst>
    <p:handoutMasterId r:id="rId28"/>
  </p:handoutMasterIdLst>
  <p:sldIdLst>
    <p:sldId id="356" r:id="rId2"/>
    <p:sldId id="538" r:id="rId3"/>
    <p:sldId id="539" r:id="rId4"/>
    <p:sldId id="520" r:id="rId5"/>
    <p:sldId id="540" r:id="rId6"/>
    <p:sldId id="541" r:id="rId7"/>
    <p:sldId id="521" r:id="rId8"/>
    <p:sldId id="522" r:id="rId9"/>
    <p:sldId id="523" r:id="rId10"/>
    <p:sldId id="524" r:id="rId11"/>
    <p:sldId id="525" r:id="rId12"/>
    <p:sldId id="528" r:id="rId13"/>
    <p:sldId id="531" r:id="rId14"/>
    <p:sldId id="530" r:id="rId15"/>
    <p:sldId id="533" r:id="rId16"/>
    <p:sldId id="545" r:id="rId17"/>
    <p:sldId id="402" r:id="rId18"/>
    <p:sldId id="381" r:id="rId19"/>
    <p:sldId id="542" r:id="rId20"/>
    <p:sldId id="409" r:id="rId21"/>
    <p:sldId id="535" r:id="rId22"/>
    <p:sldId id="425" r:id="rId23"/>
    <p:sldId id="426" r:id="rId24"/>
    <p:sldId id="537" r:id="rId25"/>
    <p:sldId id="54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i" id="{64E29B6D-59D1-4CE3-8F51-9B50086EB8F0}">
          <p14:sldIdLst>
            <p14:sldId id="356"/>
            <p14:sldId id="538"/>
            <p14:sldId id="539"/>
            <p14:sldId id="520"/>
            <p14:sldId id="540"/>
            <p14:sldId id="541"/>
            <p14:sldId id="521"/>
            <p14:sldId id="522"/>
            <p14:sldId id="523"/>
            <p14:sldId id="524"/>
            <p14:sldId id="525"/>
            <p14:sldId id="528"/>
            <p14:sldId id="531"/>
            <p14:sldId id="530"/>
            <p14:sldId id="533"/>
            <p14:sldId id="545"/>
            <p14:sldId id="402"/>
            <p14:sldId id="381"/>
            <p14:sldId id="542"/>
            <p14:sldId id="409"/>
            <p14:sldId id="535"/>
            <p14:sldId id="425"/>
            <p14:sldId id="426"/>
            <p14:sldId id="537"/>
            <p14:sldId id="5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8638"/>
    <a:srgbClr val="22AF4C"/>
    <a:srgbClr val="E6A4A1"/>
    <a:srgbClr val="ABABAB"/>
    <a:srgbClr val="F7C093"/>
    <a:srgbClr val="F5AE73"/>
    <a:srgbClr val="8CC5F3"/>
    <a:srgbClr val="859177"/>
    <a:srgbClr val="FBDDC5"/>
    <a:srgbClr val="AFD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93438" autoAdjust="0"/>
  </p:normalViewPr>
  <p:slideViewPr>
    <p:cSldViewPr snapToGrid="0">
      <p:cViewPr varScale="1">
        <p:scale>
          <a:sx n="59" d="100"/>
          <a:sy n="59" d="100"/>
        </p:scale>
        <p:origin x="996" y="52"/>
      </p:cViewPr>
      <p:guideLst/>
    </p:cSldViewPr>
  </p:slideViewPr>
  <p:outlineViewPr>
    <p:cViewPr>
      <p:scale>
        <a:sx n="33" d="100"/>
        <a:sy n="33" d="100"/>
      </p:scale>
      <p:origin x="0" y="-30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ALW\Downloads\%5bFlexCluster%5d%20Experimen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oleObject" Target="file:///C:\Users\ALW\Desktop\&#21338;&#22763;&#29983;&#28079;\meeting%20notes\SoftHier\FlexCluster\%5bFlexCluster%5d%20Expeirments%20after%20Luca%20rephase%20reserach%20direction.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1919605762736"/>
          <c:y val="5.155801531535089E-2"/>
          <c:w val="0.65980976409537528"/>
          <c:h val="0.794576336085561"/>
        </c:manualLayout>
      </c:layout>
      <c:scatterChart>
        <c:scatterStyle val="smoothMarker"/>
        <c:varyColors val="0"/>
        <c:ser>
          <c:idx val="1"/>
          <c:order val="0"/>
          <c:tx>
            <c:strRef>
              <c:f>'NoC Pattern'!$A$40</c:f>
              <c:strCache>
                <c:ptCount val="1"/>
                <c:pt idx="0">
                  <c:v>Thereotical</c:v>
                </c:pt>
              </c:strCache>
            </c:strRef>
          </c:tx>
          <c:spPr>
            <a:ln w="19050" cap="rnd">
              <a:solidFill>
                <a:schemeClr val="accent2"/>
              </a:solidFill>
              <a:round/>
            </a:ln>
            <a:effectLst/>
          </c:spPr>
          <c:marker>
            <c:symbol val="none"/>
          </c:marker>
          <c:xVal>
            <c:numRef>
              <c:f>'NoC Pattern'!$B$38:$AG$38</c:f>
              <c:numCache>
                <c:formatCode>General</c:formatCode>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numCache>
            </c:numRef>
          </c:xVal>
          <c:yVal>
            <c:numRef>
              <c:f>'NoC Pattern'!$B$40:$AG$40</c:f>
              <c:numCache>
                <c:formatCode>General</c:formatCode>
                <c:ptCount val="32"/>
                <c:pt idx="0">
                  <c:v>8192</c:v>
                </c:pt>
                <c:pt idx="1">
                  <c:v>32768</c:v>
                </c:pt>
                <c:pt idx="2">
                  <c:v>73728</c:v>
                </c:pt>
                <c:pt idx="3">
                  <c:v>131072</c:v>
                </c:pt>
                <c:pt idx="4">
                  <c:v>204800</c:v>
                </c:pt>
                <c:pt idx="5">
                  <c:v>294912</c:v>
                </c:pt>
                <c:pt idx="6">
                  <c:v>401408</c:v>
                </c:pt>
                <c:pt idx="7">
                  <c:v>524288</c:v>
                </c:pt>
                <c:pt idx="8">
                  <c:v>663552</c:v>
                </c:pt>
                <c:pt idx="9">
                  <c:v>819200</c:v>
                </c:pt>
                <c:pt idx="10">
                  <c:v>991232</c:v>
                </c:pt>
                <c:pt idx="11">
                  <c:v>1179648</c:v>
                </c:pt>
                <c:pt idx="12">
                  <c:v>1384448</c:v>
                </c:pt>
                <c:pt idx="13">
                  <c:v>1605632</c:v>
                </c:pt>
                <c:pt idx="14">
                  <c:v>1843200</c:v>
                </c:pt>
                <c:pt idx="15">
                  <c:v>2097152</c:v>
                </c:pt>
                <c:pt idx="16">
                  <c:v>2367488</c:v>
                </c:pt>
                <c:pt idx="17">
                  <c:v>2654208</c:v>
                </c:pt>
                <c:pt idx="18">
                  <c:v>2957312</c:v>
                </c:pt>
                <c:pt idx="19">
                  <c:v>3276800</c:v>
                </c:pt>
                <c:pt idx="20">
                  <c:v>3612672</c:v>
                </c:pt>
                <c:pt idx="21">
                  <c:v>3964928</c:v>
                </c:pt>
                <c:pt idx="22">
                  <c:v>4333568</c:v>
                </c:pt>
                <c:pt idx="23">
                  <c:v>4718592</c:v>
                </c:pt>
                <c:pt idx="24">
                  <c:v>5120000</c:v>
                </c:pt>
                <c:pt idx="25">
                  <c:v>5537792</c:v>
                </c:pt>
                <c:pt idx="26">
                  <c:v>5971968</c:v>
                </c:pt>
                <c:pt idx="27">
                  <c:v>6422528</c:v>
                </c:pt>
                <c:pt idx="28">
                  <c:v>6889472</c:v>
                </c:pt>
                <c:pt idx="29">
                  <c:v>7372800</c:v>
                </c:pt>
                <c:pt idx="30">
                  <c:v>7872512</c:v>
                </c:pt>
                <c:pt idx="31">
                  <c:v>8388608</c:v>
                </c:pt>
              </c:numCache>
            </c:numRef>
          </c:yVal>
          <c:smooth val="1"/>
          <c:extLst>
            <c:ext xmlns:c16="http://schemas.microsoft.com/office/drawing/2014/chart" uri="{C3380CC4-5D6E-409C-BE32-E72D297353CC}">
              <c16:uniqueId val="{00000000-E894-4AAE-BFB4-A7C2FAABD55B}"/>
            </c:ext>
          </c:extLst>
        </c:ser>
        <c:ser>
          <c:idx val="0"/>
          <c:order val="1"/>
          <c:tx>
            <c:strRef>
              <c:f>'NoC Pattern'!$A$39</c:f>
              <c:strCache>
                <c:ptCount val="1"/>
                <c:pt idx="0">
                  <c:v>NoC Model</c:v>
                </c:pt>
              </c:strCache>
            </c:strRef>
          </c:tx>
          <c:spPr>
            <a:ln w="19050" cap="rnd">
              <a:noFill/>
              <a:round/>
            </a:ln>
            <a:effectLst/>
          </c:spPr>
          <c:marker>
            <c:symbol val="x"/>
            <c:size val="5"/>
            <c:spPr>
              <a:noFill/>
              <a:ln w="9525">
                <a:solidFill>
                  <a:schemeClr val="accent1"/>
                </a:solidFill>
              </a:ln>
              <a:effectLst/>
            </c:spPr>
          </c:marker>
          <c:xVal>
            <c:numRef>
              <c:f>'NoC Pattern'!$B$38:$AG$38</c:f>
              <c:numCache>
                <c:formatCode>General</c:formatCode>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numCache>
            </c:numRef>
          </c:xVal>
          <c:yVal>
            <c:numRef>
              <c:f>'NoC Pattern'!$B$39:$AG$39</c:f>
              <c:numCache>
                <c:formatCode>General</c:formatCode>
                <c:ptCount val="32"/>
                <c:pt idx="0">
                  <c:v>8822</c:v>
                </c:pt>
                <c:pt idx="1">
                  <c:v>16502</c:v>
                </c:pt>
                <c:pt idx="2">
                  <c:v>49260</c:v>
                </c:pt>
                <c:pt idx="3">
                  <c:v>98509</c:v>
                </c:pt>
                <c:pt idx="4">
                  <c:v>163958</c:v>
                </c:pt>
                <c:pt idx="5">
                  <c:v>245950</c:v>
                </c:pt>
                <c:pt idx="6">
                  <c:v>344256</c:v>
                </c:pt>
                <c:pt idx="7">
                  <c:v>458957</c:v>
                </c:pt>
                <c:pt idx="8">
                  <c:v>589942</c:v>
                </c:pt>
                <c:pt idx="9">
                  <c:v>737470</c:v>
                </c:pt>
                <c:pt idx="10">
                  <c:v>901210</c:v>
                </c:pt>
                <c:pt idx="11">
                  <c:v>1081534</c:v>
                </c:pt>
                <c:pt idx="12">
                  <c:v>1278142</c:v>
                </c:pt>
                <c:pt idx="13">
                  <c:v>1491034</c:v>
                </c:pt>
                <c:pt idx="14">
                  <c:v>1720438</c:v>
                </c:pt>
                <c:pt idx="15">
                  <c:v>1966286</c:v>
                </c:pt>
                <c:pt idx="16">
                  <c:v>2228342</c:v>
                </c:pt>
                <c:pt idx="17">
                  <c:v>2506942</c:v>
                </c:pt>
                <c:pt idx="18">
                  <c:v>2801854</c:v>
                </c:pt>
                <c:pt idx="19">
                  <c:v>3113150</c:v>
                </c:pt>
                <c:pt idx="20">
                  <c:v>3440831</c:v>
                </c:pt>
                <c:pt idx="21">
                  <c:v>3784794</c:v>
                </c:pt>
                <c:pt idx="22">
                  <c:v>4145242</c:v>
                </c:pt>
                <c:pt idx="23">
                  <c:v>4522174</c:v>
                </c:pt>
                <c:pt idx="24">
                  <c:v>4915390</c:v>
                </c:pt>
                <c:pt idx="25">
                  <c:v>5324990</c:v>
                </c:pt>
                <c:pt idx="26">
                  <c:v>5750974</c:v>
                </c:pt>
                <c:pt idx="27">
                  <c:v>6193242</c:v>
                </c:pt>
                <c:pt idx="28">
                  <c:v>6651994</c:v>
                </c:pt>
                <c:pt idx="29">
                  <c:v>7127230</c:v>
                </c:pt>
                <c:pt idx="30">
                  <c:v>7618752</c:v>
                </c:pt>
                <c:pt idx="31">
                  <c:v>8126669</c:v>
                </c:pt>
              </c:numCache>
            </c:numRef>
          </c:yVal>
          <c:smooth val="1"/>
          <c:extLst>
            <c:ext xmlns:c16="http://schemas.microsoft.com/office/drawing/2014/chart" uri="{C3380CC4-5D6E-409C-BE32-E72D297353CC}">
              <c16:uniqueId val="{00000001-E894-4AAE-BFB4-A7C2FAABD55B}"/>
            </c:ext>
          </c:extLst>
        </c:ser>
        <c:dLbls>
          <c:showLegendKey val="0"/>
          <c:showVal val="0"/>
          <c:showCatName val="0"/>
          <c:showSerName val="0"/>
          <c:showPercent val="0"/>
          <c:showBubbleSize val="0"/>
        </c:dLbls>
        <c:axId val="50723056"/>
        <c:axId val="50725456"/>
      </c:scatterChart>
      <c:valAx>
        <c:axId val="507230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r>
                  <a:rPr lang="en-US" dirty="0"/>
                  <a:t>Mesh NoC Dimension</a:t>
                </a:r>
                <a:endParaRPr lang="zh-CN" dirty="0"/>
              </a:p>
            </c:rich>
          </c:tx>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crossAx val="50725456"/>
        <c:crosses val="autoZero"/>
        <c:crossBetween val="midCat"/>
      </c:valAx>
      <c:valAx>
        <c:axId val="50725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r>
                  <a:rPr lang="en-US"/>
                  <a:t>DMA Transfter Time (Cycles)</a:t>
                </a:r>
                <a:endParaRPr lang="zh-CN"/>
              </a:p>
            </c:rich>
          </c:tx>
          <c:overlay val="0"/>
          <c:spPr>
            <a:noFill/>
            <a:ln>
              <a:noFill/>
            </a:ln>
            <a:effectLst/>
          </c:spPr>
          <c:txPr>
            <a:bodyPr rot="-54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crossAx val="50723056"/>
        <c:crosses val="autoZero"/>
        <c:crossBetween val="midCat"/>
      </c:valAx>
      <c:spPr>
        <a:noFill/>
        <a:ln>
          <a:noFill/>
        </a:ln>
        <a:effectLst/>
      </c:spPr>
    </c:plotArea>
    <c:legend>
      <c:legendPos val="r"/>
      <c:layout>
        <c:manualLayout>
          <c:xMode val="edge"/>
          <c:yMode val="edge"/>
          <c:x val="0.6344262227360723"/>
          <c:y val="0.66428461500703617"/>
          <c:w val="0.31676934785998739"/>
          <c:h val="0.16091455463285029"/>
        </c:manualLayout>
      </c:layout>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500"/>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1919605762736"/>
          <c:y val="5.155801531535089E-2"/>
          <c:w val="0.65980976409537528"/>
          <c:h val="0.794576336085561"/>
        </c:manualLayout>
      </c:layout>
      <c:scatterChart>
        <c:scatterStyle val="smoothMarker"/>
        <c:varyColors val="0"/>
        <c:ser>
          <c:idx val="1"/>
          <c:order val="0"/>
          <c:tx>
            <c:strRef>
              <c:f>'NoC Pattern'!$A$40</c:f>
              <c:strCache>
                <c:ptCount val="1"/>
                <c:pt idx="0">
                  <c:v>Thereotical</c:v>
                </c:pt>
              </c:strCache>
            </c:strRef>
          </c:tx>
          <c:spPr>
            <a:ln w="19050" cap="rnd">
              <a:solidFill>
                <a:schemeClr val="accent2"/>
              </a:solidFill>
              <a:round/>
            </a:ln>
            <a:effectLst/>
          </c:spPr>
          <c:marker>
            <c:symbol val="none"/>
          </c:marker>
          <c:xVal>
            <c:numRef>
              <c:f>'NoC Pattern'!$B$38:$AG$38</c:f>
              <c:numCache>
                <c:formatCode>General</c:formatCode>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numCache>
            </c:numRef>
          </c:xVal>
          <c:yVal>
            <c:numRef>
              <c:f>'NoC Pattern'!$B$40:$AG$40</c:f>
              <c:numCache>
                <c:formatCode>General</c:formatCode>
                <c:ptCount val="32"/>
                <c:pt idx="0">
                  <c:v>8192</c:v>
                </c:pt>
                <c:pt idx="1">
                  <c:v>8192</c:v>
                </c:pt>
                <c:pt idx="2">
                  <c:v>8192</c:v>
                </c:pt>
                <c:pt idx="3">
                  <c:v>16384</c:v>
                </c:pt>
                <c:pt idx="4">
                  <c:v>16384</c:v>
                </c:pt>
                <c:pt idx="5">
                  <c:v>24576</c:v>
                </c:pt>
                <c:pt idx="6">
                  <c:v>24576</c:v>
                </c:pt>
                <c:pt idx="7">
                  <c:v>32768</c:v>
                </c:pt>
                <c:pt idx="8">
                  <c:v>32768</c:v>
                </c:pt>
                <c:pt idx="9">
                  <c:v>40960</c:v>
                </c:pt>
                <c:pt idx="10">
                  <c:v>40960</c:v>
                </c:pt>
                <c:pt idx="11">
                  <c:v>49152</c:v>
                </c:pt>
                <c:pt idx="12">
                  <c:v>49152</c:v>
                </c:pt>
                <c:pt idx="13">
                  <c:v>57344</c:v>
                </c:pt>
                <c:pt idx="14">
                  <c:v>57344</c:v>
                </c:pt>
                <c:pt idx="15">
                  <c:v>65536</c:v>
                </c:pt>
                <c:pt idx="16">
                  <c:v>65536</c:v>
                </c:pt>
                <c:pt idx="17">
                  <c:v>73728</c:v>
                </c:pt>
                <c:pt idx="18">
                  <c:v>73728</c:v>
                </c:pt>
                <c:pt idx="19">
                  <c:v>81920</c:v>
                </c:pt>
                <c:pt idx="20">
                  <c:v>81920</c:v>
                </c:pt>
                <c:pt idx="21">
                  <c:v>90112</c:v>
                </c:pt>
                <c:pt idx="22">
                  <c:v>90112</c:v>
                </c:pt>
                <c:pt idx="23">
                  <c:v>98304</c:v>
                </c:pt>
                <c:pt idx="24">
                  <c:v>98304</c:v>
                </c:pt>
                <c:pt idx="25">
                  <c:v>106496</c:v>
                </c:pt>
                <c:pt idx="26">
                  <c:v>106496</c:v>
                </c:pt>
                <c:pt idx="27">
                  <c:v>114688</c:v>
                </c:pt>
                <c:pt idx="28">
                  <c:v>114688</c:v>
                </c:pt>
                <c:pt idx="29">
                  <c:v>122880</c:v>
                </c:pt>
                <c:pt idx="30">
                  <c:v>122880</c:v>
                </c:pt>
                <c:pt idx="31">
                  <c:v>131072</c:v>
                </c:pt>
              </c:numCache>
            </c:numRef>
          </c:yVal>
          <c:smooth val="1"/>
          <c:extLst>
            <c:ext xmlns:c16="http://schemas.microsoft.com/office/drawing/2014/chart" uri="{C3380CC4-5D6E-409C-BE32-E72D297353CC}">
              <c16:uniqueId val="{00000000-297D-4B32-97FD-9512E91D6CD0}"/>
            </c:ext>
          </c:extLst>
        </c:ser>
        <c:ser>
          <c:idx val="0"/>
          <c:order val="1"/>
          <c:tx>
            <c:strRef>
              <c:f>'NoC Pattern'!$A$39</c:f>
              <c:strCache>
                <c:ptCount val="1"/>
                <c:pt idx="0">
                  <c:v>NoC Model</c:v>
                </c:pt>
              </c:strCache>
            </c:strRef>
          </c:tx>
          <c:spPr>
            <a:ln w="19050" cap="rnd">
              <a:noFill/>
              <a:round/>
            </a:ln>
            <a:effectLst/>
          </c:spPr>
          <c:marker>
            <c:symbol val="x"/>
            <c:size val="5"/>
            <c:spPr>
              <a:noFill/>
              <a:ln w="9525">
                <a:solidFill>
                  <a:schemeClr val="accent1"/>
                </a:solidFill>
              </a:ln>
              <a:effectLst/>
            </c:spPr>
          </c:marker>
          <c:xVal>
            <c:numRef>
              <c:f>'NoC Pattern'!$B$38:$AG$38</c:f>
              <c:numCache>
                <c:formatCode>General</c:formatCode>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numCache>
            </c:numRef>
          </c:xVal>
          <c:yVal>
            <c:numRef>
              <c:f>'NoC Pattern'!$B$39:$AG$39</c:f>
              <c:numCache>
                <c:formatCode>General</c:formatCode>
                <c:ptCount val="32"/>
                <c:pt idx="0">
                  <c:v>8834</c:v>
                </c:pt>
                <c:pt idx="1">
                  <c:v>8733</c:v>
                </c:pt>
                <c:pt idx="2">
                  <c:v>8859</c:v>
                </c:pt>
                <c:pt idx="3">
                  <c:v>16600</c:v>
                </c:pt>
                <c:pt idx="4">
                  <c:v>16501</c:v>
                </c:pt>
                <c:pt idx="5">
                  <c:v>24805</c:v>
                </c:pt>
                <c:pt idx="6">
                  <c:v>24790</c:v>
                </c:pt>
                <c:pt idx="7">
                  <c:v>32988</c:v>
                </c:pt>
                <c:pt idx="8">
                  <c:v>32889</c:v>
                </c:pt>
                <c:pt idx="9">
                  <c:v>41185</c:v>
                </c:pt>
                <c:pt idx="10">
                  <c:v>41193</c:v>
                </c:pt>
                <c:pt idx="11">
                  <c:v>49387</c:v>
                </c:pt>
                <c:pt idx="12">
                  <c:v>49377</c:v>
                </c:pt>
                <c:pt idx="13">
                  <c:v>57599</c:v>
                </c:pt>
                <c:pt idx="14">
                  <c:v>57471</c:v>
                </c:pt>
                <c:pt idx="15">
                  <c:v>65770</c:v>
                </c:pt>
                <c:pt idx="16">
                  <c:v>65670</c:v>
                </c:pt>
                <c:pt idx="17">
                  <c:v>73969</c:v>
                </c:pt>
                <c:pt idx="18">
                  <c:v>73975</c:v>
                </c:pt>
                <c:pt idx="19">
                  <c:v>82157</c:v>
                </c:pt>
                <c:pt idx="20">
                  <c:v>82089</c:v>
                </c:pt>
                <c:pt idx="21">
                  <c:v>90357</c:v>
                </c:pt>
                <c:pt idx="22">
                  <c:v>90358</c:v>
                </c:pt>
                <c:pt idx="23">
                  <c:v>98543</c:v>
                </c:pt>
                <c:pt idx="24">
                  <c:v>98543</c:v>
                </c:pt>
                <c:pt idx="25">
                  <c:v>106739</c:v>
                </c:pt>
                <c:pt idx="26">
                  <c:v>106747</c:v>
                </c:pt>
                <c:pt idx="27">
                  <c:v>114943</c:v>
                </c:pt>
                <c:pt idx="28">
                  <c:v>114943</c:v>
                </c:pt>
                <c:pt idx="29">
                  <c:v>123123</c:v>
                </c:pt>
                <c:pt idx="30">
                  <c:v>123127</c:v>
                </c:pt>
                <c:pt idx="31">
                  <c:v>133127</c:v>
                </c:pt>
              </c:numCache>
            </c:numRef>
          </c:yVal>
          <c:smooth val="1"/>
          <c:extLst>
            <c:ext xmlns:c16="http://schemas.microsoft.com/office/drawing/2014/chart" uri="{C3380CC4-5D6E-409C-BE32-E72D297353CC}">
              <c16:uniqueId val="{00000001-297D-4B32-97FD-9512E91D6CD0}"/>
            </c:ext>
          </c:extLst>
        </c:ser>
        <c:dLbls>
          <c:showLegendKey val="0"/>
          <c:showVal val="0"/>
          <c:showCatName val="0"/>
          <c:showSerName val="0"/>
          <c:showPercent val="0"/>
          <c:showBubbleSize val="0"/>
        </c:dLbls>
        <c:axId val="50723056"/>
        <c:axId val="50725456"/>
      </c:scatterChart>
      <c:valAx>
        <c:axId val="507230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r>
                  <a:rPr lang="en-US" dirty="0"/>
                  <a:t>Mesh NoC Dimension</a:t>
                </a:r>
                <a:endParaRPr lang="zh-CN" dirty="0"/>
              </a:p>
            </c:rich>
          </c:tx>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crossAx val="50725456"/>
        <c:crosses val="autoZero"/>
        <c:crossBetween val="midCat"/>
      </c:valAx>
      <c:valAx>
        <c:axId val="50725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r>
                  <a:rPr lang="en-US"/>
                  <a:t>DMA Transfter Time (Cycles)</a:t>
                </a:r>
                <a:endParaRPr lang="zh-CN"/>
              </a:p>
            </c:rich>
          </c:tx>
          <c:overlay val="0"/>
          <c:spPr>
            <a:noFill/>
            <a:ln>
              <a:noFill/>
            </a:ln>
            <a:effectLst/>
          </c:spPr>
          <c:txPr>
            <a:bodyPr rot="-54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crossAx val="50723056"/>
        <c:crosses val="autoZero"/>
        <c:crossBetween val="midCat"/>
      </c:valAx>
      <c:spPr>
        <a:noFill/>
        <a:ln>
          <a:noFill/>
        </a:ln>
        <a:effectLst/>
      </c:spPr>
    </c:plotArea>
    <c:legend>
      <c:legendPos val="r"/>
      <c:layout>
        <c:manualLayout>
          <c:xMode val="edge"/>
          <c:yMode val="edge"/>
          <c:x val="0.6344262227360723"/>
          <c:y val="0.66428461500703617"/>
          <c:w val="0.31676934785998739"/>
          <c:h val="0.16091455463285029"/>
        </c:manualLayout>
      </c:layout>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500"/>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1919605762736"/>
          <c:y val="5.155801531535089E-2"/>
          <c:w val="0.65980976409537528"/>
          <c:h val="0.794576336085561"/>
        </c:manualLayout>
      </c:layout>
      <c:scatterChart>
        <c:scatterStyle val="smoothMarker"/>
        <c:varyColors val="0"/>
        <c:ser>
          <c:idx val="1"/>
          <c:order val="0"/>
          <c:tx>
            <c:strRef>
              <c:f>'NoC Pattern'!$A$40</c:f>
              <c:strCache>
                <c:ptCount val="1"/>
                <c:pt idx="0">
                  <c:v>Thereotical</c:v>
                </c:pt>
              </c:strCache>
            </c:strRef>
          </c:tx>
          <c:spPr>
            <a:ln w="19050" cap="rnd">
              <a:solidFill>
                <a:schemeClr val="accent2"/>
              </a:solidFill>
              <a:round/>
            </a:ln>
            <a:effectLst/>
          </c:spPr>
          <c:marker>
            <c:symbol val="none"/>
          </c:marker>
          <c:xVal>
            <c:numRef>
              <c:f>'NoC Pattern'!$B$38:$AG$38</c:f>
              <c:numCache>
                <c:formatCode>General</c:formatCode>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numCache>
            </c:numRef>
          </c:xVal>
          <c:yVal>
            <c:numRef>
              <c:f>'NoC Pattern'!$B$40:$AG$40</c:f>
              <c:numCache>
                <c:formatCode>General</c:formatCode>
                <c:ptCount val="32"/>
                <c:pt idx="0">
                  <c:v>8192</c:v>
                </c:pt>
                <c:pt idx="1">
                  <c:v>8192</c:v>
                </c:pt>
                <c:pt idx="2">
                  <c:v>8192</c:v>
                </c:pt>
                <c:pt idx="3">
                  <c:v>8192</c:v>
                </c:pt>
                <c:pt idx="4">
                  <c:v>8192</c:v>
                </c:pt>
                <c:pt idx="5">
                  <c:v>8192</c:v>
                </c:pt>
                <c:pt idx="6">
                  <c:v>8192</c:v>
                </c:pt>
                <c:pt idx="7">
                  <c:v>8192</c:v>
                </c:pt>
                <c:pt idx="8">
                  <c:v>8192</c:v>
                </c:pt>
                <c:pt idx="9">
                  <c:v>8192</c:v>
                </c:pt>
                <c:pt idx="10">
                  <c:v>8192</c:v>
                </c:pt>
                <c:pt idx="11">
                  <c:v>8192</c:v>
                </c:pt>
                <c:pt idx="12">
                  <c:v>8192</c:v>
                </c:pt>
                <c:pt idx="13">
                  <c:v>8192</c:v>
                </c:pt>
                <c:pt idx="14">
                  <c:v>8192</c:v>
                </c:pt>
                <c:pt idx="15">
                  <c:v>8192</c:v>
                </c:pt>
                <c:pt idx="16">
                  <c:v>8192</c:v>
                </c:pt>
                <c:pt idx="17">
                  <c:v>8192</c:v>
                </c:pt>
                <c:pt idx="18">
                  <c:v>8192</c:v>
                </c:pt>
                <c:pt idx="19">
                  <c:v>8192</c:v>
                </c:pt>
                <c:pt idx="20">
                  <c:v>8192</c:v>
                </c:pt>
                <c:pt idx="21">
                  <c:v>8192</c:v>
                </c:pt>
                <c:pt idx="22">
                  <c:v>8192</c:v>
                </c:pt>
                <c:pt idx="23">
                  <c:v>8192</c:v>
                </c:pt>
                <c:pt idx="24">
                  <c:v>8192</c:v>
                </c:pt>
                <c:pt idx="25">
                  <c:v>8192</c:v>
                </c:pt>
                <c:pt idx="26">
                  <c:v>8192</c:v>
                </c:pt>
                <c:pt idx="27">
                  <c:v>8192</c:v>
                </c:pt>
                <c:pt idx="28">
                  <c:v>8192</c:v>
                </c:pt>
                <c:pt idx="29">
                  <c:v>8192</c:v>
                </c:pt>
                <c:pt idx="30">
                  <c:v>8192</c:v>
                </c:pt>
                <c:pt idx="31">
                  <c:v>8192</c:v>
                </c:pt>
              </c:numCache>
            </c:numRef>
          </c:yVal>
          <c:smooth val="1"/>
          <c:extLst>
            <c:ext xmlns:c16="http://schemas.microsoft.com/office/drawing/2014/chart" uri="{C3380CC4-5D6E-409C-BE32-E72D297353CC}">
              <c16:uniqueId val="{00000000-7246-4C6E-BAF1-8763903C3D5E}"/>
            </c:ext>
          </c:extLst>
        </c:ser>
        <c:ser>
          <c:idx val="0"/>
          <c:order val="1"/>
          <c:tx>
            <c:strRef>
              <c:f>'NoC Pattern'!$A$39</c:f>
              <c:strCache>
                <c:ptCount val="1"/>
                <c:pt idx="0">
                  <c:v>NoC Model</c:v>
                </c:pt>
              </c:strCache>
            </c:strRef>
          </c:tx>
          <c:spPr>
            <a:ln w="19050" cap="rnd">
              <a:noFill/>
              <a:round/>
            </a:ln>
            <a:effectLst/>
          </c:spPr>
          <c:marker>
            <c:symbol val="x"/>
            <c:size val="5"/>
            <c:spPr>
              <a:noFill/>
              <a:ln w="9525">
                <a:solidFill>
                  <a:schemeClr val="accent1"/>
                </a:solidFill>
              </a:ln>
              <a:effectLst/>
            </c:spPr>
          </c:marker>
          <c:xVal>
            <c:numRef>
              <c:f>'NoC Pattern'!$B$38:$AG$38</c:f>
              <c:numCache>
                <c:formatCode>General</c:formatCode>
                <c:ptCount val="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numCache>
            </c:numRef>
          </c:xVal>
          <c:yVal>
            <c:numRef>
              <c:f>'NoC Pattern'!$B$39:$AG$39</c:f>
              <c:numCache>
                <c:formatCode>General</c:formatCode>
                <c:ptCount val="32"/>
                <c:pt idx="0">
                  <c:v>8834</c:v>
                </c:pt>
                <c:pt idx="1">
                  <c:v>8734</c:v>
                </c:pt>
                <c:pt idx="2">
                  <c:v>8858</c:v>
                </c:pt>
                <c:pt idx="3">
                  <c:v>8848</c:v>
                </c:pt>
                <c:pt idx="4">
                  <c:v>8825</c:v>
                </c:pt>
                <c:pt idx="5">
                  <c:v>8932</c:v>
                </c:pt>
                <c:pt idx="6">
                  <c:v>8849</c:v>
                </c:pt>
                <c:pt idx="7">
                  <c:v>8879</c:v>
                </c:pt>
                <c:pt idx="8">
                  <c:v>8903</c:v>
                </c:pt>
                <c:pt idx="9">
                  <c:v>9044</c:v>
                </c:pt>
                <c:pt idx="10">
                  <c:v>8993</c:v>
                </c:pt>
                <c:pt idx="11">
                  <c:v>9132</c:v>
                </c:pt>
                <c:pt idx="12">
                  <c:v>9182</c:v>
                </c:pt>
                <c:pt idx="13">
                  <c:v>9138</c:v>
                </c:pt>
                <c:pt idx="14">
                  <c:v>9185</c:v>
                </c:pt>
                <c:pt idx="15">
                  <c:v>9226</c:v>
                </c:pt>
                <c:pt idx="16">
                  <c:v>9311</c:v>
                </c:pt>
                <c:pt idx="17">
                  <c:v>9492</c:v>
                </c:pt>
                <c:pt idx="18">
                  <c:v>9551</c:v>
                </c:pt>
                <c:pt idx="19">
                  <c:v>9644</c:v>
                </c:pt>
                <c:pt idx="20">
                  <c:v>9627</c:v>
                </c:pt>
                <c:pt idx="21">
                  <c:v>9703</c:v>
                </c:pt>
                <c:pt idx="22">
                  <c:v>9797</c:v>
                </c:pt>
                <c:pt idx="23">
                  <c:v>9980</c:v>
                </c:pt>
                <c:pt idx="24">
                  <c:v>10078</c:v>
                </c:pt>
                <c:pt idx="25">
                  <c:v>10180</c:v>
                </c:pt>
                <c:pt idx="26">
                  <c:v>10279</c:v>
                </c:pt>
                <c:pt idx="27">
                  <c:v>10299</c:v>
                </c:pt>
                <c:pt idx="28">
                  <c:v>10415</c:v>
                </c:pt>
                <c:pt idx="29">
                  <c:v>10628</c:v>
                </c:pt>
                <c:pt idx="30">
                  <c:v>10645</c:v>
                </c:pt>
                <c:pt idx="31">
                  <c:v>10746</c:v>
                </c:pt>
              </c:numCache>
            </c:numRef>
          </c:yVal>
          <c:smooth val="1"/>
          <c:extLst>
            <c:ext xmlns:c16="http://schemas.microsoft.com/office/drawing/2014/chart" uri="{C3380CC4-5D6E-409C-BE32-E72D297353CC}">
              <c16:uniqueId val="{00000001-7246-4C6E-BAF1-8763903C3D5E}"/>
            </c:ext>
          </c:extLst>
        </c:ser>
        <c:dLbls>
          <c:showLegendKey val="0"/>
          <c:showVal val="0"/>
          <c:showCatName val="0"/>
          <c:showSerName val="0"/>
          <c:showPercent val="0"/>
          <c:showBubbleSize val="0"/>
        </c:dLbls>
        <c:axId val="50723056"/>
        <c:axId val="50725456"/>
      </c:scatterChart>
      <c:valAx>
        <c:axId val="507230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r>
                  <a:rPr lang="en-US" dirty="0"/>
                  <a:t>Mesh NoC Dimension</a:t>
                </a:r>
                <a:endParaRPr lang="zh-CN" dirty="0"/>
              </a:p>
            </c:rich>
          </c:tx>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crossAx val="50725456"/>
        <c:crosses val="autoZero"/>
        <c:crossBetween val="midCat"/>
      </c:valAx>
      <c:valAx>
        <c:axId val="50725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r>
                  <a:rPr lang="en-US"/>
                  <a:t>DMA Transfter Time (Cycles)</a:t>
                </a:r>
                <a:endParaRPr lang="zh-CN"/>
              </a:p>
            </c:rich>
          </c:tx>
          <c:overlay val="0"/>
          <c:spPr>
            <a:noFill/>
            <a:ln>
              <a:noFill/>
            </a:ln>
            <a:effectLst/>
          </c:spPr>
          <c:txPr>
            <a:bodyPr rot="-54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crossAx val="50723056"/>
        <c:crosses val="autoZero"/>
        <c:crossBetween val="midCat"/>
      </c:valAx>
      <c:spPr>
        <a:noFill/>
        <a:ln>
          <a:noFill/>
        </a:ln>
        <a:effectLst/>
      </c:spPr>
    </c:plotArea>
    <c:legend>
      <c:legendPos val="r"/>
      <c:layout>
        <c:manualLayout>
          <c:xMode val="edge"/>
          <c:yMode val="edge"/>
          <c:x val="0.6344262227360723"/>
          <c:y val="0.66428461500703617"/>
          <c:w val="0.31676934785998739"/>
          <c:h val="0.16091455463285029"/>
        </c:manualLayout>
      </c:layout>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500"/>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46807224651797191"/>
          <c:y val="5.3112213083344864E-2"/>
          <c:w val="0.51499404378220714"/>
          <c:h val="0.88459962586013541"/>
        </c:manualLayout>
      </c:layout>
      <c:lineChart>
        <c:grouping val="standard"/>
        <c:varyColors val="0"/>
        <c:ser>
          <c:idx val="0"/>
          <c:order val="0"/>
          <c:tx>
            <c:strRef>
              <c:f>Sheet2!$B$2</c:f>
              <c:strCache>
                <c:ptCount val="1"/>
                <c:pt idx="0">
                  <c:v>4x4  Clusters----Enable Cluster Comm</c:v>
                </c:pt>
              </c:strCache>
            </c:strRef>
          </c:tx>
          <c:spPr>
            <a:ln w="28575" cap="rnd">
              <a:solidFill>
                <a:schemeClr val="accent6">
                  <a:lumMod val="40000"/>
                  <a:lumOff val="60000"/>
                </a:schemeClr>
              </a:solidFill>
              <a:round/>
            </a:ln>
            <a:effectLst/>
          </c:spPr>
          <c:marker>
            <c:symbol val="triangle"/>
            <c:size val="10"/>
            <c:spPr>
              <a:solidFill>
                <a:schemeClr val="accent6">
                  <a:lumMod val="40000"/>
                  <a:lumOff val="60000"/>
                </a:schemeClr>
              </a:solidFill>
              <a:ln w="9525">
                <a:solidFill>
                  <a:schemeClr val="accent6">
                    <a:lumMod val="40000"/>
                    <a:lumOff val="60000"/>
                  </a:schemeClr>
                </a:solidFill>
              </a:ln>
              <a:effectLst/>
            </c:spPr>
          </c:marker>
          <c:cat>
            <c:strRef>
              <c:f>Sheet2!$A$3:$A$8</c:f>
              <c:strCache>
                <c:ptCount val="6"/>
                <c:pt idx="0">
                  <c:v>10KB</c:v>
                </c:pt>
                <c:pt idx="1">
                  <c:v>40KB</c:v>
                </c:pt>
                <c:pt idx="2">
                  <c:v>160KB</c:v>
                </c:pt>
                <c:pt idx="3">
                  <c:v>640KB</c:v>
                </c:pt>
                <c:pt idx="4">
                  <c:v>2.56MB</c:v>
                </c:pt>
                <c:pt idx="5">
                  <c:v>10.24MB</c:v>
                </c:pt>
              </c:strCache>
            </c:strRef>
          </c:cat>
          <c:val>
            <c:numRef>
              <c:f>Sheet2!$B$3:$B$8</c:f>
              <c:numCache>
                <c:formatCode>0%</c:formatCode>
                <c:ptCount val="6"/>
                <c:pt idx="0">
                  <c:v>1.0610079575596816E-2</c:v>
                </c:pt>
                <c:pt idx="1">
                  <c:v>8.2901554404145081E-2</c:v>
                </c:pt>
                <c:pt idx="2">
                  <c:v>0.4786164991820519</c:v>
                </c:pt>
                <c:pt idx="3">
                  <c:v>0.80705383971232947</c:v>
                </c:pt>
                <c:pt idx="4">
                  <c:v>0.98996978851963746</c:v>
                </c:pt>
                <c:pt idx="5">
                  <c:v>0.99873512244929064</c:v>
                </c:pt>
              </c:numCache>
            </c:numRef>
          </c:val>
          <c:smooth val="0"/>
          <c:extLst>
            <c:ext xmlns:c16="http://schemas.microsoft.com/office/drawing/2014/chart" uri="{C3380CC4-5D6E-409C-BE32-E72D297353CC}">
              <c16:uniqueId val="{00000000-8B9A-4A87-8D2D-CCE6047E0C43}"/>
            </c:ext>
          </c:extLst>
        </c:ser>
        <c:ser>
          <c:idx val="1"/>
          <c:order val="1"/>
          <c:tx>
            <c:strRef>
              <c:f>Sheet2!$C$2</c:f>
              <c:strCache>
                <c:ptCount val="1"/>
                <c:pt idx="0">
                  <c:v>4x4  Clusters----No Cluster Comm</c:v>
                </c:pt>
              </c:strCache>
            </c:strRef>
          </c:tx>
          <c:spPr>
            <a:ln w="28575" cap="rnd">
              <a:solidFill>
                <a:schemeClr val="accent6">
                  <a:lumMod val="40000"/>
                  <a:lumOff val="60000"/>
                </a:schemeClr>
              </a:solidFill>
              <a:prstDash val="dash"/>
              <a:round/>
            </a:ln>
            <a:effectLst/>
          </c:spPr>
          <c:marker>
            <c:symbol val="x"/>
            <c:size val="10"/>
            <c:spPr>
              <a:solidFill>
                <a:schemeClr val="bg2"/>
              </a:solidFill>
              <a:ln w="9525">
                <a:solidFill>
                  <a:schemeClr val="accent6">
                    <a:lumMod val="40000"/>
                    <a:lumOff val="60000"/>
                  </a:schemeClr>
                </a:solidFill>
              </a:ln>
              <a:effectLst/>
            </c:spPr>
          </c:marker>
          <c:cat>
            <c:strRef>
              <c:f>Sheet2!$A$3:$A$8</c:f>
              <c:strCache>
                <c:ptCount val="6"/>
                <c:pt idx="0">
                  <c:v>10KB</c:v>
                </c:pt>
                <c:pt idx="1">
                  <c:v>40KB</c:v>
                </c:pt>
                <c:pt idx="2">
                  <c:v>160KB</c:v>
                </c:pt>
                <c:pt idx="3">
                  <c:v>640KB</c:v>
                </c:pt>
                <c:pt idx="4">
                  <c:v>2.56MB</c:v>
                </c:pt>
                <c:pt idx="5">
                  <c:v>10.24MB</c:v>
                </c:pt>
              </c:strCache>
            </c:strRef>
          </c:cat>
          <c:val>
            <c:numRef>
              <c:f>Sheet2!$C$3:$C$8</c:f>
              <c:numCache>
                <c:formatCode>0%</c:formatCode>
                <c:ptCount val="6"/>
                <c:pt idx="0">
                  <c:v>1.0282776349614395E-2</c:v>
                </c:pt>
                <c:pt idx="1">
                  <c:v>7.5227740229209528E-2</c:v>
                </c:pt>
                <c:pt idx="2">
                  <c:v>0.29248786061125392</c:v>
                </c:pt>
                <c:pt idx="3">
                  <c:v>0.53434218250603349</c:v>
                </c:pt>
                <c:pt idx="4">
                  <c:v>0.80333907415465899</c:v>
                </c:pt>
                <c:pt idx="5">
                  <c:v>0.89667940540397251</c:v>
                </c:pt>
              </c:numCache>
            </c:numRef>
          </c:val>
          <c:smooth val="0"/>
          <c:extLst>
            <c:ext xmlns:c16="http://schemas.microsoft.com/office/drawing/2014/chart" uri="{C3380CC4-5D6E-409C-BE32-E72D297353CC}">
              <c16:uniqueId val="{00000001-8B9A-4A87-8D2D-CCE6047E0C43}"/>
            </c:ext>
          </c:extLst>
        </c:ser>
        <c:ser>
          <c:idx val="2"/>
          <c:order val="2"/>
          <c:tx>
            <c:strRef>
              <c:f>Sheet2!$D$2</c:f>
              <c:strCache>
                <c:ptCount val="1"/>
                <c:pt idx="0">
                  <c:v>8x8  Clusters----Enable Cluster Comm</c:v>
                </c:pt>
              </c:strCache>
            </c:strRef>
          </c:tx>
          <c:spPr>
            <a:ln w="28575" cap="rnd">
              <a:solidFill>
                <a:schemeClr val="accent4"/>
              </a:solidFill>
              <a:round/>
            </a:ln>
            <a:effectLst/>
          </c:spPr>
          <c:marker>
            <c:symbol val="triangle"/>
            <c:size val="10"/>
            <c:spPr>
              <a:solidFill>
                <a:schemeClr val="accent4"/>
              </a:solidFill>
              <a:ln w="9525">
                <a:solidFill>
                  <a:schemeClr val="accent4"/>
                </a:solidFill>
              </a:ln>
              <a:effectLst/>
            </c:spPr>
          </c:marker>
          <c:cat>
            <c:strRef>
              <c:f>Sheet2!$A$3:$A$8</c:f>
              <c:strCache>
                <c:ptCount val="6"/>
                <c:pt idx="0">
                  <c:v>10KB</c:v>
                </c:pt>
                <c:pt idx="1">
                  <c:v>40KB</c:v>
                </c:pt>
                <c:pt idx="2">
                  <c:v>160KB</c:v>
                </c:pt>
                <c:pt idx="3">
                  <c:v>640KB</c:v>
                </c:pt>
                <c:pt idx="4">
                  <c:v>2.56MB</c:v>
                </c:pt>
                <c:pt idx="5">
                  <c:v>10.24MB</c:v>
                </c:pt>
              </c:strCache>
            </c:strRef>
          </c:cat>
          <c:val>
            <c:numRef>
              <c:f>Sheet2!$D$3:$D$8</c:f>
              <c:numCache>
                <c:formatCode>0%</c:formatCode>
                <c:ptCount val="6"/>
                <c:pt idx="0">
                  <c:v>1.0566286940729735E-2</c:v>
                </c:pt>
                <c:pt idx="1">
                  <c:v>8.1063964534515517E-2</c:v>
                </c:pt>
                <c:pt idx="2">
                  <c:v>0.45688789737869495</c:v>
                </c:pt>
                <c:pt idx="3">
                  <c:v>0.75535372628570108</c:v>
                </c:pt>
                <c:pt idx="4">
                  <c:v>0.92451040208217983</c:v>
                </c:pt>
                <c:pt idx="5">
                  <c:v>0.99872323179986222</c:v>
                </c:pt>
              </c:numCache>
            </c:numRef>
          </c:val>
          <c:smooth val="0"/>
          <c:extLst>
            <c:ext xmlns:c16="http://schemas.microsoft.com/office/drawing/2014/chart" uri="{C3380CC4-5D6E-409C-BE32-E72D297353CC}">
              <c16:uniqueId val="{00000002-8B9A-4A87-8D2D-CCE6047E0C43}"/>
            </c:ext>
          </c:extLst>
        </c:ser>
        <c:ser>
          <c:idx val="3"/>
          <c:order val="3"/>
          <c:tx>
            <c:strRef>
              <c:f>Sheet2!$E$2</c:f>
              <c:strCache>
                <c:ptCount val="1"/>
                <c:pt idx="0">
                  <c:v>8x8  Clusters----No Cluster Comm</c:v>
                </c:pt>
              </c:strCache>
            </c:strRef>
          </c:tx>
          <c:spPr>
            <a:ln w="28575" cap="rnd">
              <a:solidFill>
                <a:schemeClr val="accent4"/>
              </a:solidFill>
              <a:prstDash val="dash"/>
              <a:round/>
            </a:ln>
            <a:effectLst/>
          </c:spPr>
          <c:marker>
            <c:symbol val="x"/>
            <c:size val="10"/>
            <c:spPr>
              <a:solidFill>
                <a:schemeClr val="bg2"/>
              </a:solidFill>
              <a:ln w="9525">
                <a:solidFill>
                  <a:schemeClr val="accent4"/>
                </a:solidFill>
              </a:ln>
              <a:effectLst/>
            </c:spPr>
          </c:marker>
          <c:cat>
            <c:strRef>
              <c:f>Sheet2!$A$3:$A$8</c:f>
              <c:strCache>
                <c:ptCount val="6"/>
                <c:pt idx="0">
                  <c:v>10KB</c:v>
                </c:pt>
                <c:pt idx="1">
                  <c:v>40KB</c:v>
                </c:pt>
                <c:pt idx="2">
                  <c:v>160KB</c:v>
                </c:pt>
                <c:pt idx="3">
                  <c:v>640KB</c:v>
                </c:pt>
                <c:pt idx="4">
                  <c:v>2.56MB</c:v>
                </c:pt>
                <c:pt idx="5">
                  <c:v>10.24MB</c:v>
                </c:pt>
              </c:strCache>
            </c:strRef>
          </c:cat>
          <c:val>
            <c:numRef>
              <c:f>Sheet2!$E$3:$E$8</c:f>
              <c:numCache>
                <c:formatCode>0%</c:formatCode>
                <c:ptCount val="6"/>
                <c:pt idx="0">
                  <c:v>1.0860342779568981E-2</c:v>
                </c:pt>
                <c:pt idx="1">
                  <c:v>7.2996863416025098E-2</c:v>
                </c:pt>
                <c:pt idx="2">
                  <c:v>0.17440177126798945</c:v>
                </c:pt>
                <c:pt idx="3">
                  <c:v>0.31812974505349412</c:v>
                </c:pt>
                <c:pt idx="4">
                  <c:v>0.59937123455237618</c:v>
                </c:pt>
                <c:pt idx="5">
                  <c:v>0.90130927494773905</c:v>
                </c:pt>
              </c:numCache>
            </c:numRef>
          </c:val>
          <c:smooth val="0"/>
          <c:extLst>
            <c:ext xmlns:c16="http://schemas.microsoft.com/office/drawing/2014/chart" uri="{C3380CC4-5D6E-409C-BE32-E72D297353CC}">
              <c16:uniqueId val="{00000003-8B9A-4A87-8D2D-CCE6047E0C43}"/>
            </c:ext>
          </c:extLst>
        </c:ser>
        <c:ser>
          <c:idx val="4"/>
          <c:order val="4"/>
          <c:tx>
            <c:strRef>
              <c:f>Sheet2!$F$2</c:f>
              <c:strCache>
                <c:ptCount val="1"/>
                <c:pt idx="0">
                  <c:v>16x16 Clusters--Enable Cluster Comm</c:v>
                </c:pt>
              </c:strCache>
            </c:strRef>
          </c:tx>
          <c:spPr>
            <a:ln w="28575" cap="rnd">
              <a:solidFill>
                <a:schemeClr val="accent2">
                  <a:lumMod val="60000"/>
                  <a:lumOff val="40000"/>
                </a:schemeClr>
              </a:solidFill>
              <a:round/>
            </a:ln>
            <a:effectLst/>
          </c:spPr>
          <c:marker>
            <c:symbol val="triangle"/>
            <c:size val="10"/>
            <c:spPr>
              <a:solidFill>
                <a:schemeClr val="accent2">
                  <a:lumMod val="60000"/>
                  <a:lumOff val="40000"/>
                </a:schemeClr>
              </a:solidFill>
              <a:ln w="9525">
                <a:solidFill>
                  <a:schemeClr val="accent2">
                    <a:lumMod val="60000"/>
                    <a:lumOff val="40000"/>
                  </a:schemeClr>
                </a:solidFill>
              </a:ln>
              <a:effectLst/>
            </c:spPr>
          </c:marker>
          <c:cat>
            <c:strRef>
              <c:f>Sheet2!$A$3:$A$8</c:f>
              <c:strCache>
                <c:ptCount val="6"/>
                <c:pt idx="0">
                  <c:v>10KB</c:v>
                </c:pt>
                <c:pt idx="1">
                  <c:v>40KB</c:v>
                </c:pt>
                <c:pt idx="2">
                  <c:v>160KB</c:v>
                </c:pt>
                <c:pt idx="3">
                  <c:v>640KB</c:v>
                </c:pt>
                <c:pt idx="4">
                  <c:v>2.56MB</c:v>
                </c:pt>
                <c:pt idx="5">
                  <c:v>10.24MB</c:v>
                </c:pt>
              </c:strCache>
            </c:strRef>
          </c:cat>
          <c:val>
            <c:numRef>
              <c:f>Sheet2!$F$3:$F$8</c:f>
              <c:numCache>
                <c:formatCode>0%</c:formatCode>
                <c:ptCount val="6"/>
                <c:pt idx="0">
                  <c:v>1.0387081067921772E-2</c:v>
                </c:pt>
                <c:pt idx="1">
                  <c:v>7.591933570581258E-2</c:v>
                </c:pt>
                <c:pt idx="2">
                  <c:v>0.4380045981928033</c:v>
                </c:pt>
                <c:pt idx="3">
                  <c:v>0.72390672808209344</c:v>
                </c:pt>
                <c:pt idx="4">
                  <c:v>0.8770540480408443</c:v>
                </c:pt>
                <c:pt idx="5">
                  <c:v>0.96489766246672903</c:v>
                </c:pt>
              </c:numCache>
            </c:numRef>
          </c:val>
          <c:smooth val="0"/>
          <c:extLst>
            <c:ext xmlns:c16="http://schemas.microsoft.com/office/drawing/2014/chart" uri="{C3380CC4-5D6E-409C-BE32-E72D297353CC}">
              <c16:uniqueId val="{00000004-8B9A-4A87-8D2D-CCE6047E0C43}"/>
            </c:ext>
          </c:extLst>
        </c:ser>
        <c:ser>
          <c:idx val="5"/>
          <c:order val="5"/>
          <c:tx>
            <c:strRef>
              <c:f>Sheet2!$G$2</c:f>
              <c:strCache>
                <c:ptCount val="1"/>
                <c:pt idx="0">
                  <c:v>16x16 Clusters--No Cluster Comm</c:v>
                </c:pt>
              </c:strCache>
            </c:strRef>
          </c:tx>
          <c:spPr>
            <a:ln w="28575" cap="rnd">
              <a:solidFill>
                <a:schemeClr val="accent2">
                  <a:lumMod val="60000"/>
                  <a:lumOff val="40000"/>
                </a:schemeClr>
              </a:solidFill>
              <a:prstDash val="dash"/>
              <a:round/>
            </a:ln>
            <a:effectLst/>
          </c:spPr>
          <c:marker>
            <c:symbol val="x"/>
            <c:size val="10"/>
            <c:spPr>
              <a:solidFill>
                <a:schemeClr val="bg2"/>
              </a:solidFill>
              <a:ln w="9525">
                <a:solidFill>
                  <a:schemeClr val="accent2">
                    <a:lumMod val="60000"/>
                    <a:lumOff val="40000"/>
                  </a:schemeClr>
                </a:solidFill>
              </a:ln>
              <a:effectLst/>
            </c:spPr>
          </c:marker>
          <c:cat>
            <c:strRef>
              <c:f>Sheet2!$A$3:$A$8</c:f>
              <c:strCache>
                <c:ptCount val="6"/>
                <c:pt idx="0">
                  <c:v>10KB</c:v>
                </c:pt>
                <c:pt idx="1">
                  <c:v>40KB</c:v>
                </c:pt>
                <c:pt idx="2">
                  <c:v>160KB</c:v>
                </c:pt>
                <c:pt idx="3">
                  <c:v>640KB</c:v>
                </c:pt>
                <c:pt idx="4">
                  <c:v>2.56MB</c:v>
                </c:pt>
                <c:pt idx="5">
                  <c:v>10.24MB</c:v>
                </c:pt>
              </c:strCache>
            </c:strRef>
          </c:cat>
          <c:val>
            <c:numRef>
              <c:f>Sheet2!$G$3:$G$8</c:f>
              <c:numCache>
                <c:formatCode>0%</c:formatCode>
                <c:ptCount val="6"/>
                <c:pt idx="0">
                  <c:v>1.0833685992382564E-2</c:v>
                </c:pt>
                <c:pt idx="1">
                  <c:v>4.3937183557882092E-2</c:v>
                </c:pt>
                <c:pt idx="2">
                  <c:v>9.1132593919302271E-2</c:v>
                </c:pt>
                <c:pt idx="3">
                  <c:v>0.16758982227336658</c:v>
                </c:pt>
                <c:pt idx="4">
                  <c:v>0.31611760350480728</c:v>
                </c:pt>
                <c:pt idx="5">
                  <c:v>0.61967769935104033</c:v>
                </c:pt>
              </c:numCache>
            </c:numRef>
          </c:val>
          <c:smooth val="0"/>
          <c:extLst>
            <c:ext xmlns:c16="http://schemas.microsoft.com/office/drawing/2014/chart" uri="{C3380CC4-5D6E-409C-BE32-E72D297353CC}">
              <c16:uniqueId val="{00000005-8B9A-4A87-8D2D-CCE6047E0C43}"/>
            </c:ext>
          </c:extLst>
        </c:ser>
        <c:dLbls>
          <c:showLegendKey val="0"/>
          <c:showVal val="0"/>
          <c:showCatName val="0"/>
          <c:showSerName val="0"/>
          <c:showPercent val="0"/>
          <c:showBubbleSize val="0"/>
        </c:dLbls>
        <c:marker val="1"/>
        <c:smooth val="0"/>
        <c:axId val="198846272"/>
        <c:axId val="198846752"/>
      </c:lineChart>
      <c:catAx>
        <c:axId val="198846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98846752"/>
        <c:crosses val="autoZero"/>
        <c:auto val="1"/>
        <c:lblAlgn val="ctr"/>
        <c:lblOffset val="100"/>
        <c:noMultiLvlLbl val="0"/>
      </c:catAx>
      <c:valAx>
        <c:axId val="198846752"/>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ltLang="zh-CN" sz="1600" b="1" dirty="0"/>
                  <a:t>Compute Utilization</a:t>
                </a:r>
                <a:endParaRPr lang="zh-CN" altLang="en-US" sz="1600" b="1"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98846272"/>
        <c:crosses val="autoZero"/>
        <c:crossBetween val="between"/>
      </c:valAx>
      <c:spPr>
        <a:noFill/>
        <a:ln>
          <a:noFill/>
        </a:ln>
        <a:effectLst/>
      </c:spPr>
    </c:plotArea>
    <c:legend>
      <c:legendPos val="r"/>
      <c:layout>
        <c:manualLayout>
          <c:xMode val="edge"/>
          <c:yMode val="edge"/>
          <c:x val="3.3920605343860401E-4"/>
          <c:y val="0.66810403023711906"/>
          <c:w val="0.40610476711099397"/>
          <c:h val="0.2796414531985680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909436459045258"/>
          <c:y val="2.6924489046628319E-2"/>
          <c:w val="0.75590165694681788"/>
          <c:h val="0.68033027939272084"/>
        </c:manualLayout>
      </c:layout>
      <c:barChart>
        <c:barDir val="col"/>
        <c:grouping val="clustered"/>
        <c:varyColors val="0"/>
        <c:ser>
          <c:idx val="0"/>
          <c:order val="0"/>
          <c:tx>
            <c:strRef>
              <c:f>工作表1!$B$36</c:f>
              <c:strCache>
                <c:ptCount val="1"/>
                <c:pt idx="0">
                  <c:v>OnChip Shuffle [double buffer]</c:v>
                </c:pt>
              </c:strCache>
            </c:strRef>
          </c:tx>
          <c:spPr>
            <a:solidFill>
              <a:schemeClr val="accent1"/>
            </a:solidFill>
            <a:ln>
              <a:noFill/>
            </a:ln>
            <a:effectLst/>
          </c:spPr>
          <c:invertIfNegative val="0"/>
          <c:cat>
            <c:numRef>
              <c:f>工作表1!$A$37:$A$38</c:f>
              <c:numCache>
                <c:formatCode>General</c:formatCode>
                <c:ptCount val="2"/>
                <c:pt idx="0">
                  <c:v>512</c:v>
                </c:pt>
                <c:pt idx="1">
                  <c:v>1024</c:v>
                </c:pt>
              </c:numCache>
            </c:numRef>
          </c:cat>
          <c:val>
            <c:numRef>
              <c:f>工作表1!$B$37:$B$38</c:f>
              <c:numCache>
                <c:formatCode>0%</c:formatCode>
                <c:ptCount val="2"/>
                <c:pt idx="0">
                  <c:v>0.50585075179845007</c:v>
                </c:pt>
                <c:pt idx="1">
                  <c:v>0.56214509958655712</c:v>
                </c:pt>
              </c:numCache>
            </c:numRef>
          </c:val>
          <c:extLst>
            <c:ext xmlns:c16="http://schemas.microsoft.com/office/drawing/2014/chart" uri="{C3380CC4-5D6E-409C-BE32-E72D297353CC}">
              <c16:uniqueId val="{00000000-17C3-4D1A-832A-E0818AA3767A}"/>
            </c:ext>
          </c:extLst>
        </c:ser>
        <c:ser>
          <c:idx val="1"/>
          <c:order val="1"/>
          <c:tx>
            <c:strRef>
              <c:f>工作表1!$C$36</c:f>
              <c:strCache>
                <c:ptCount val="1"/>
                <c:pt idx="0">
                  <c:v>OnChip Shuffle [triple buffer]</c:v>
                </c:pt>
              </c:strCache>
            </c:strRef>
          </c:tx>
          <c:spPr>
            <a:solidFill>
              <a:schemeClr val="accent2"/>
            </a:solidFill>
            <a:ln>
              <a:noFill/>
            </a:ln>
            <a:effectLst/>
          </c:spPr>
          <c:invertIfNegative val="0"/>
          <c:cat>
            <c:numRef>
              <c:f>工作表1!$A$37:$A$38</c:f>
              <c:numCache>
                <c:formatCode>General</c:formatCode>
                <c:ptCount val="2"/>
                <c:pt idx="0">
                  <c:v>512</c:v>
                </c:pt>
                <c:pt idx="1">
                  <c:v>1024</c:v>
                </c:pt>
              </c:numCache>
            </c:numRef>
          </c:cat>
          <c:val>
            <c:numRef>
              <c:f>工作表1!$C$37:$C$38</c:f>
              <c:numCache>
                <c:formatCode>0%</c:formatCode>
                <c:ptCount val="2"/>
                <c:pt idx="0">
                  <c:v>0.4577623178687677</c:v>
                </c:pt>
                <c:pt idx="1">
                  <c:v>0.79023778517339505</c:v>
                </c:pt>
              </c:numCache>
            </c:numRef>
          </c:val>
          <c:extLst>
            <c:ext xmlns:c16="http://schemas.microsoft.com/office/drawing/2014/chart" uri="{C3380CC4-5D6E-409C-BE32-E72D297353CC}">
              <c16:uniqueId val="{00000001-17C3-4D1A-832A-E0818AA3767A}"/>
            </c:ext>
          </c:extLst>
        </c:ser>
        <c:ser>
          <c:idx val="2"/>
          <c:order val="2"/>
          <c:tx>
            <c:strRef>
              <c:f>工作表1!$D$36</c:f>
              <c:strCache>
                <c:ptCount val="1"/>
                <c:pt idx="0">
                  <c:v>Systolic Stream [double buffer]</c:v>
                </c:pt>
              </c:strCache>
            </c:strRef>
          </c:tx>
          <c:spPr>
            <a:solidFill>
              <a:schemeClr val="accent3"/>
            </a:solidFill>
            <a:ln>
              <a:noFill/>
            </a:ln>
            <a:effectLst/>
          </c:spPr>
          <c:invertIfNegative val="0"/>
          <c:cat>
            <c:numRef>
              <c:f>工作表1!$A$37:$A$38</c:f>
              <c:numCache>
                <c:formatCode>General</c:formatCode>
                <c:ptCount val="2"/>
                <c:pt idx="0">
                  <c:v>512</c:v>
                </c:pt>
                <c:pt idx="1">
                  <c:v>1024</c:v>
                </c:pt>
              </c:numCache>
            </c:numRef>
          </c:cat>
          <c:val>
            <c:numRef>
              <c:f>工作表1!$D$37:$D$38</c:f>
              <c:numCache>
                <c:formatCode>0%</c:formatCode>
                <c:ptCount val="2"/>
                <c:pt idx="0">
                  <c:v>0.8450805931656995</c:v>
                </c:pt>
                <c:pt idx="1">
                  <c:v>0.83824921337392244</c:v>
                </c:pt>
              </c:numCache>
            </c:numRef>
          </c:val>
          <c:extLst>
            <c:ext xmlns:c16="http://schemas.microsoft.com/office/drawing/2014/chart" uri="{C3380CC4-5D6E-409C-BE32-E72D297353CC}">
              <c16:uniqueId val="{00000002-17C3-4D1A-832A-E0818AA3767A}"/>
            </c:ext>
          </c:extLst>
        </c:ser>
        <c:dLbls>
          <c:showLegendKey val="0"/>
          <c:showVal val="0"/>
          <c:showCatName val="0"/>
          <c:showSerName val="0"/>
          <c:showPercent val="0"/>
          <c:showBubbleSize val="0"/>
        </c:dLbls>
        <c:gapWidth val="219"/>
        <c:overlap val="-27"/>
        <c:axId val="1412988496"/>
        <c:axId val="1412985136"/>
      </c:barChart>
      <c:catAx>
        <c:axId val="141298849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NoC Link </a:t>
                </a:r>
                <a:r>
                  <a:rPr lang="en-US" dirty="0" err="1"/>
                  <a:t>DateWidth</a:t>
                </a:r>
                <a:r>
                  <a:rPr lang="en-US" dirty="0"/>
                  <a:t> (Bits)</a:t>
                </a:r>
                <a:endParaRPr lang="zh-CN" dirty="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412985136"/>
        <c:crosses val="autoZero"/>
        <c:auto val="1"/>
        <c:lblAlgn val="ctr"/>
        <c:lblOffset val="100"/>
        <c:noMultiLvlLbl val="0"/>
      </c:catAx>
      <c:valAx>
        <c:axId val="1412985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SoftHier Compute Utilization</a:t>
                </a:r>
                <a:endParaRPr lang="zh-CN"/>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412988496"/>
        <c:crosses val="autoZero"/>
        <c:crossBetween val="between"/>
      </c:valAx>
      <c:spPr>
        <a:noFill/>
        <a:ln>
          <a:noFill/>
        </a:ln>
        <a:effectLst/>
      </c:spPr>
    </c:plotArea>
    <c:legend>
      <c:legendPos val="b"/>
      <c:layout>
        <c:manualLayout>
          <c:xMode val="edge"/>
          <c:yMode val="edge"/>
          <c:x val="8.1238795031289349E-2"/>
          <c:y val="0.82890537526739794"/>
          <c:w val="0.8375221593720833"/>
          <c:h val="0.1479732374493650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112528289335731"/>
          <c:y val="5.0925847913574365E-2"/>
          <c:w val="0.80671554876279272"/>
          <c:h val="0.79942074948964714"/>
        </c:manualLayout>
      </c:layout>
      <c:lineChart>
        <c:grouping val="standard"/>
        <c:varyColors val="0"/>
        <c:ser>
          <c:idx val="0"/>
          <c:order val="0"/>
          <c:tx>
            <c:strRef>
              <c:f>工作表1!$M$3</c:f>
              <c:strCache>
                <c:ptCount val="1"/>
                <c:pt idx="0">
                  <c:v>L1 BW = RedMule Required BW</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工作表1!$M$4:$M$8</c:f>
              <c:strCache>
                <c:ptCount val="5"/>
                <c:pt idx="0">
                  <c:v>a</c:v>
                </c:pt>
                <c:pt idx="1">
                  <c:v>b</c:v>
                </c:pt>
                <c:pt idx="2">
                  <c:v>c</c:v>
                </c:pt>
                <c:pt idx="3">
                  <c:v>d</c:v>
                </c:pt>
                <c:pt idx="4">
                  <c:v>e</c:v>
                </c:pt>
              </c:strCache>
            </c:strRef>
          </c:cat>
          <c:val>
            <c:numRef>
              <c:f>工作表1!$L$4:$L$8</c:f>
              <c:numCache>
                <c:formatCode>0%</c:formatCode>
                <c:ptCount val="5"/>
                <c:pt idx="0">
                  <c:v>0.21973364805600634</c:v>
                </c:pt>
                <c:pt idx="1">
                  <c:v>0.43553039063226867</c:v>
                </c:pt>
                <c:pt idx="2">
                  <c:v>0.69593288733142189</c:v>
                </c:pt>
                <c:pt idx="3">
                  <c:v>0.62252787962839828</c:v>
                </c:pt>
                <c:pt idx="4">
                  <c:v>0.58649388770560751</c:v>
                </c:pt>
              </c:numCache>
            </c:numRef>
          </c:val>
          <c:smooth val="0"/>
          <c:extLst>
            <c:ext xmlns:c16="http://schemas.microsoft.com/office/drawing/2014/chart" uri="{C3380CC4-5D6E-409C-BE32-E72D297353CC}">
              <c16:uniqueId val="{00000000-B3E7-4DB4-8130-A605B602C595}"/>
            </c:ext>
          </c:extLst>
        </c:ser>
        <c:ser>
          <c:idx val="1"/>
          <c:order val="1"/>
          <c:tx>
            <c:strRef>
              <c:f>工作表1!$M$9</c:f>
              <c:strCache>
                <c:ptCount val="1"/>
                <c:pt idx="0">
                  <c:v>L1 BW = 2x RedMule Required BW</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工作表1!$M$4:$M$8</c:f>
              <c:strCache>
                <c:ptCount val="5"/>
                <c:pt idx="0">
                  <c:v>a</c:v>
                </c:pt>
                <c:pt idx="1">
                  <c:v>b</c:v>
                </c:pt>
                <c:pt idx="2">
                  <c:v>c</c:v>
                </c:pt>
                <c:pt idx="3">
                  <c:v>d</c:v>
                </c:pt>
                <c:pt idx="4">
                  <c:v>e</c:v>
                </c:pt>
              </c:strCache>
            </c:strRef>
          </c:cat>
          <c:val>
            <c:numRef>
              <c:f>工作表1!$L$10:$L$14</c:f>
              <c:numCache>
                <c:formatCode>0%</c:formatCode>
                <c:ptCount val="5"/>
                <c:pt idx="0">
                  <c:v>0.21975427866301842</c:v>
                </c:pt>
                <c:pt idx="1">
                  <c:v>0.4367028719930699</c:v>
                </c:pt>
                <c:pt idx="2">
                  <c:v>0.8450805931656995</c:v>
                </c:pt>
                <c:pt idx="3">
                  <c:v>0.81298069766287895</c:v>
                </c:pt>
                <c:pt idx="4">
                  <c:v>0.71832869325032334</c:v>
                </c:pt>
              </c:numCache>
            </c:numRef>
          </c:val>
          <c:smooth val="0"/>
          <c:extLst>
            <c:ext xmlns:c16="http://schemas.microsoft.com/office/drawing/2014/chart" uri="{C3380CC4-5D6E-409C-BE32-E72D297353CC}">
              <c16:uniqueId val="{00000001-B3E7-4DB4-8130-A605B602C595}"/>
            </c:ext>
          </c:extLst>
        </c:ser>
        <c:dLbls>
          <c:showLegendKey val="0"/>
          <c:showVal val="0"/>
          <c:showCatName val="0"/>
          <c:showSerName val="0"/>
          <c:showPercent val="0"/>
          <c:showBubbleSize val="0"/>
        </c:dLbls>
        <c:marker val="1"/>
        <c:smooth val="0"/>
        <c:axId val="1412998096"/>
        <c:axId val="1412984176"/>
      </c:lineChart>
      <c:catAx>
        <c:axId val="1412998096"/>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a:t>SoftHier Configuration</a:t>
                </a:r>
                <a:endParaRPr lang="zh-CN"/>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412984176"/>
        <c:crosses val="autoZero"/>
        <c:auto val="1"/>
        <c:lblAlgn val="ctr"/>
        <c:lblOffset val="100"/>
        <c:noMultiLvlLbl val="0"/>
      </c:catAx>
      <c:valAx>
        <c:axId val="1412984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a:t>SoftHier Compute Utilization</a:t>
                </a:r>
                <a:endParaRPr lang="zh-CN"/>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412998096"/>
        <c:crosses val="autoZero"/>
        <c:crossBetween val="between"/>
      </c:valAx>
      <c:spPr>
        <a:noFill/>
        <a:ln>
          <a:noFill/>
        </a:ln>
        <a:effectLst/>
      </c:spPr>
    </c:plotArea>
    <c:legend>
      <c:legendPos val="r"/>
      <c:layout>
        <c:manualLayout>
          <c:xMode val="edge"/>
          <c:yMode val="edge"/>
          <c:x val="0.20703354229481646"/>
          <c:y val="0.72709187802619935"/>
          <c:w val="0.75147061162809192"/>
          <c:h val="0.11495260870004799"/>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Runtime Breakdown</a:t>
            </a:r>
            <a:endParaRPr lang="zh-CN"/>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percentStacked"/>
        <c:varyColors val="0"/>
        <c:ser>
          <c:idx val="0"/>
          <c:order val="0"/>
          <c:tx>
            <c:strRef>
              <c:f>工作表1!$Z$9</c:f>
              <c:strCache>
                <c:ptCount val="1"/>
                <c:pt idx="0">
                  <c:v>RedMule runtime</c:v>
                </c:pt>
              </c:strCache>
            </c:strRef>
          </c:tx>
          <c:spPr>
            <a:solidFill>
              <a:schemeClr val="accent1"/>
            </a:solidFill>
            <a:ln>
              <a:noFill/>
            </a:ln>
            <a:effectLst/>
          </c:spPr>
          <c:invertIfNegative val="0"/>
          <c:cat>
            <c:strRef>
              <c:f>工作表1!$Y$10:$Y$14</c:f>
              <c:strCache>
                <c:ptCount val="5"/>
                <c:pt idx="0">
                  <c:v>e</c:v>
                </c:pt>
                <c:pt idx="1">
                  <c:v>d</c:v>
                </c:pt>
                <c:pt idx="2">
                  <c:v>c</c:v>
                </c:pt>
                <c:pt idx="3">
                  <c:v>b</c:v>
                </c:pt>
                <c:pt idx="4">
                  <c:v>a</c:v>
                </c:pt>
              </c:strCache>
            </c:strRef>
          </c:cat>
          <c:val>
            <c:numRef>
              <c:f>工作表1!$Z$10:$Z$14</c:f>
              <c:numCache>
                <c:formatCode>General</c:formatCode>
                <c:ptCount val="5"/>
                <c:pt idx="0">
                  <c:v>38448</c:v>
                </c:pt>
                <c:pt idx="1">
                  <c:v>37441</c:v>
                </c:pt>
                <c:pt idx="2">
                  <c:v>37435</c:v>
                </c:pt>
                <c:pt idx="3">
                  <c:v>37131</c:v>
                </c:pt>
                <c:pt idx="4">
                  <c:v>37050</c:v>
                </c:pt>
              </c:numCache>
            </c:numRef>
          </c:val>
          <c:extLst>
            <c:ext xmlns:c16="http://schemas.microsoft.com/office/drawing/2014/chart" uri="{C3380CC4-5D6E-409C-BE32-E72D297353CC}">
              <c16:uniqueId val="{00000000-A4B8-4E53-AD11-15DA65498C6D}"/>
            </c:ext>
          </c:extLst>
        </c:ser>
        <c:ser>
          <c:idx val="1"/>
          <c:order val="1"/>
          <c:tx>
            <c:strRef>
              <c:f>工作表1!$AA$9</c:f>
              <c:strCache>
                <c:ptCount val="1"/>
                <c:pt idx="0">
                  <c:v>Wait for iDMA</c:v>
                </c:pt>
              </c:strCache>
            </c:strRef>
          </c:tx>
          <c:spPr>
            <a:solidFill>
              <a:schemeClr val="accent2"/>
            </a:solidFill>
            <a:ln>
              <a:noFill/>
            </a:ln>
            <a:effectLst/>
          </c:spPr>
          <c:invertIfNegative val="0"/>
          <c:cat>
            <c:strRef>
              <c:f>工作表1!$Y$10:$Y$14</c:f>
              <c:strCache>
                <c:ptCount val="5"/>
                <c:pt idx="0">
                  <c:v>e</c:v>
                </c:pt>
                <c:pt idx="1">
                  <c:v>d</c:v>
                </c:pt>
                <c:pt idx="2">
                  <c:v>c</c:v>
                </c:pt>
                <c:pt idx="3">
                  <c:v>b</c:v>
                </c:pt>
                <c:pt idx="4">
                  <c:v>a</c:v>
                </c:pt>
              </c:strCache>
            </c:strRef>
          </c:cat>
          <c:val>
            <c:numRef>
              <c:f>工作表1!$AA$10:$AA$14</c:f>
              <c:numCache>
                <c:formatCode>General</c:formatCode>
                <c:ptCount val="5"/>
                <c:pt idx="0">
                  <c:v>0</c:v>
                </c:pt>
                <c:pt idx="1">
                  <c:v>0</c:v>
                </c:pt>
                <c:pt idx="2">
                  <c:v>0</c:v>
                </c:pt>
                <c:pt idx="3">
                  <c:v>37129</c:v>
                </c:pt>
                <c:pt idx="4">
                  <c:v>111751</c:v>
                </c:pt>
              </c:numCache>
            </c:numRef>
          </c:val>
          <c:extLst>
            <c:ext xmlns:c16="http://schemas.microsoft.com/office/drawing/2014/chart" uri="{C3380CC4-5D6E-409C-BE32-E72D297353CC}">
              <c16:uniqueId val="{00000001-A4B8-4E53-AD11-15DA65498C6D}"/>
            </c:ext>
          </c:extLst>
        </c:ser>
        <c:ser>
          <c:idx val="2"/>
          <c:order val="2"/>
          <c:tx>
            <c:strRef>
              <c:f>工作表1!$AB$9</c:f>
              <c:strCache>
                <c:ptCount val="1"/>
                <c:pt idx="0">
                  <c:v>Sync Overhead</c:v>
                </c:pt>
              </c:strCache>
            </c:strRef>
          </c:tx>
          <c:spPr>
            <a:solidFill>
              <a:schemeClr val="accent3"/>
            </a:solidFill>
            <a:ln>
              <a:noFill/>
            </a:ln>
            <a:effectLst/>
          </c:spPr>
          <c:invertIfNegative val="0"/>
          <c:cat>
            <c:strRef>
              <c:f>工作表1!$Y$10:$Y$14</c:f>
              <c:strCache>
                <c:ptCount val="5"/>
                <c:pt idx="0">
                  <c:v>e</c:v>
                </c:pt>
                <c:pt idx="1">
                  <c:v>d</c:v>
                </c:pt>
                <c:pt idx="2">
                  <c:v>c</c:v>
                </c:pt>
                <c:pt idx="3">
                  <c:v>b</c:v>
                </c:pt>
                <c:pt idx="4">
                  <c:v>a</c:v>
                </c:pt>
              </c:strCache>
            </c:strRef>
          </c:cat>
          <c:val>
            <c:numRef>
              <c:f>工作表1!$AB$10:$AB$14</c:f>
              <c:numCache>
                <c:formatCode>General</c:formatCode>
                <c:ptCount val="5"/>
                <c:pt idx="0">
                  <c:v>7169</c:v>
                </c:pt>
                <c:pt idx="1">
                  <c:v>2865</c:v>
                </c:pt>
                <c:pt idx="2">
                  <c:v>1340</c:v>
                </c:pt>
                <c:pt idx="3">
                  <c:v>775</c:v>
                </c:pt>
                <c:pt idx="4">
                  <c:v>311</c:v>
                </c:pt>
              </c:numCache>
            </c:numRef>
          </c:val>
          <c:extLst>
            <c:ext xmlns:c16="http://schemas.microsoft.com/office/drawing/2014/chart" uri="{C3380CC4-5D6E-409C-BE32-E72D297353CC}">
              <c16:uniqueId val="{00000002-A4B8-4E53-AD11-15DA65498C6D}"/>
            </c:ext>
          </c:extLst>
        </c:ser>
        <c:dLbls>
          <c:showLegendKey val="0"/>
          <c:showVal val="0"/>
          <c:showCatName val="0"/>
          <c:showSerName val="0"/>
          <c:showPercent val="0"/>
          <c:showBubbleSize val="0"/>
        </c:dLbls>
        <c:gapWidth val="150"/>
        <c:overlap val="100"/>
        <c:axId val="1161620895"/>
        <c:axId val="1377576159"/>
      </c:barChart>
      <c:catAx>
        <c:axId val="11616208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377576159"/>
        <c:crosses val="autoZero"/>
        <c:auto val="1"/>
        <c:lblAlgn val="ctr"/>
        <c:lblOffset val="100"/>
        <c:noMultiLvlLbl val="0"/>
      </c:catAx>
      <c:valAx>
        <c:axId val="13775761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161620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CA70578-D0A7-5E5E-25B8-0F3427FB4D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AA492E5-1316-3160-1782-92D9797248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FCC1D9-6767-4BC1-9424-F6CEA5A9653A}" type="datetimeFigureOut">
              <a:rPr lang="zh-CN" altLang="en-US" smtClean="0"/>
              <a:t>2024/11/6</a:t>
            </a:fld>
            <a:endParaRPr lang="zh-CN" altLang="en-US"/>
          </a:p>
        </p:txBody>
      </p:sp>
      <p:sp>
        <p:nvSpPr>
          <p:cNvPr id="4" name="页脚占位符 3">
            <a:extLst>
              <a:ext uri="{FF2B5EF4-FFF2-40B4-BE49-F238E27FC236}">
                <a16:creationId xmlns:a16="http://schemas.microsoft.com/office/drawing/2014/main" id="{C097A886-08F9-E58A-482C-D32F733638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6AA4116-CB07-DA78-7A31-B4403F7BFC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8B527A-A241-413D-AE91-8748FDC80CA3}" type="slidenum">
              <a:rPr lang="zh-CN" altLang="en-US" smtClean="0"/>
              <a:t>‹#›</a:t>
            </a:fld>
            <a:endParaRPr lang="zh-CN" altLang="en-US"/>
          </a:p>
        </p:txBody>
      </p:sp>
    </p:spTree>
    <p:extLst>
      <p:ext uri="{BB962C8B-B14F-4D97-AF65-F5344CB8AC3E}">
        <p14:creationId xmlns:p14="http://schemas.microsoft.com/office/powerpoint/2010/main" val="40439662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6B15D-D7C2-488E-AF98-FB6310FDFF34}" type="datetimeFigureOut">
              <a:rPr lang="zh-CN" altLang="en-US" smtClean="0"/>
              <a:t>2024/11/6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D64FB-5A94-4654-BF81-4B927C18D4C3}" type="slidenum">
              <a:rPr lang="zh-CN" altLang="en-US" smtClean="0"/>
              <a:t>‹#›</a:t>
            </a:fld>
            <a:endParaRPr lang="zh-CN" altLang="en-US"/>
          </a:p>
        </p:txBody>
      </p:sp>
    </p:spTree>
    <p:extLst>
      <p:ext uri="{BB962C8B-B14F-4D97-AF65-F5344CB8AC3E}">
        <p14:creationId xmlns:p14="http://schemas.microsoft.com/office/powerpoint/2010/main" val="14136215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6D64FB-5A94-4654-BF81-4B927C18D4C3}" type="slidenum">
              <a:rPr lang="zh-CN" altLang="en-US" smtClean="0"/>
              <a:t>6</a:t>
            </a:fld>
            <a:endParaRPr lang="zh-CN" altLang="en-US"/>
          </a:p>
        </p:txBody>
      </p:sp>
    </p:spTree>
    <p:extLst>
      <p:ext uri="{BB962C8B-B14F-4D97-AF65-F5344CB8AC3E}">
        <p14:creationId xmlns:p14="http://schemas.microsoft.com/office/powerpoint/2010/main" val="307587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de Slide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58CA-A1BF-D6AB-4593-70AA8BA7A18C}"/>
              </a:ext>
            </a:extLst>
          </p:cNvPr>
          <p:cNvSpPr>
            <a:spLocks noGrp="1"/>
          </p:cNvSpPr>
          <p:nvPr>
            <p:ph type="title"/>
          </p:nvPr>
        </p:nvSpPr>
        <p:spPr>
          <a:noFill/>
          <a:effectLst/>
        </p:spPr>
        <p:txBody>
          <a:bodyPr/>
          <a:lstStyle>
            <a:lvl1pPr>
              <a:defRPr>
                <a:ln w="15875" cmpd="sng">
                  <a:noFill/>
                  <a:round/>
                </a:ln>
                <a:solidFill>
                  <a:schemeClr val="accent3"/>
                </a:solidFill>
                <a:effectLst/>
              </a:defRPr>
            </a:lvl1pPr>
          </a:lstStyle>
          <a:p>
            <a:r>
              <a:rPr lang="en-US" dirty="0"/>
              <a:t>Click to edit Master title style</a:t>
            </a:r>
            <a:endParaRPr lang="de-CH" dirty="0"/>
          </a:p>
        </p:txBody>
      </p:sp>
      <p:sp>
        <p:nvSpPr>
          <p:cNvPr id="5" name="Content Placeholder 6">
            <a:extLst>
              <a:ext uri="{FF2B5EF4-FFF2-40B4-BE49-F238E27FC236}">
                <a16:creationId xmlns:a16="http://schemas.microsoft.com/office/drawing/2014/main" id="{F2B96F6E-6763-388C-C56C-A5F6DDF7C212}"/>
              </a:ext>
            </a:extLst>
          </p:cNvPr>
          <p:cNvSpPr>
            <a:spLocks noGrp="1"/>
          </p:cNvSpPr>
          <p:nvPr>
            <p:ph sz="quarter" idx="13"/>
          </p:nvPr>
        </p:nvSpPr>
        <p:spPr>
          <a:xfrm>
            <a:off x="316500" y="990573"/>
            <a:ext cx="5333774" cy="5524351"/>
          </a:xfrm>
        </p:spPr>
        <p:txBody>
          <a:bodyPr lIns="0"/>
          <a:lstStyle>
            <a:lvl1pPr marL="304795" indent="-304795">
              <a:buClrTx/>
              <a:buFont typeface="Arial" panose="020B0604020202020204" pitchFamily="34" charset="0"/>
              <a:buChar char="•"/>
              <a:defRPr>
                <a:solidFill>
                  <a:schemeClr val="tx1"/>
                </a:solidFill>
              </a:defRPr>
            </a:lvl1pPr>
            <a:lvl2pPr marL="533383" indent="-228597">
              <a:buClrTx/>
              <a:buFont typeface="Arial" panose="020B0604020202020204" pitchFamily="34" charset="0"/>
              <a:buChar char="•"/>
              <a:defRPr>
                <a:solidFill>
                  <a:schemeClr val="tx1"/>
                </a:solidFill>
              </a:defRPr>
            </a:lvl2pPr>
            <a:lvl3pPr marL="761976" indent="-228597">
              <a:buClrTx/>
              <a:buFont typeface="Arial" panose="020B0604020202020204" pitchFamily="34" charset="0"/>
              <a:buChar char="•"/>
              <a:defRPr sz="1905">
                <a:solidFill>
                  <a:schemeClr val="tx1"/>
                </a:solidFill>
              </a:defRPr>
            </a:lvl3pPr>
            <a:lvl4pPr marL="990569" indent="-228597">
              <a:buClrTx/>
              <a:buFont typeface="Arial" panose="020B0604020202020204" pitchFamily="34" charset="0"/>
              <a:buChar char="•"/>
              <a:defRPr>
                <a:solidFill>
                  <a:schemeClr val="tx1"/>
                </a:solidFill>
              </a:defRPr>
            </a:lvl4pPr>
            <a:lvl5pPr marL="1219162" indent="-228597">
              <a:buClrTx/>
              <a:buFont typeface="Arial" panose="020B0604020202020204" pitchFamily="34" charset="0"/>
              <a:buChar char="•"/>
              <a:defRPr>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6">
            <a:extLst>
              <a:ext uri="{FF2B5EF4-FFF2-40B4-BE49-F238E27FC236}">
                <a16:creationId xmlns:a16="http://schemas.microsoft.com/office/drawing/2014/main" id="{14BB9895-C16D-8D3B-6B99-94C506A0DDD3}"/>
              </a:ext>
            </a:extLst>
          </p:cNvPr>
          <p:cNvSpPr>
            <a:spLocks noGrp="1"/>
          </p:cNvSpPr>
          <p:nvPr>
            <p:ph sz="quarter" idx="14" hasCustomPrompt="1"/>
          </p:nvPr>
        </p:nvSpPr>
        <p:spPr>
          <a:xfrm>
            <a:off x="6096000" y="990573"/>
            <a:ext cx="6102077" cy="5524351"/>
          </a:xfrm>
        </p:spPr>
        <p:txBody>
          <a:bodyPr lIns="468000" tIns="252000"/>
          <a:lstStyle>
            <a:lvl1pPr marL="0" indent="0">
              <a:lnSpc>
                <a:spcPts val="1058"/>
              </a:lnSpc>
              <a:buNone/>
              <a:defRPr sz="1905">
                <a:solidFill>
                  <a:schemeClr val="bg2"/>
                </a:solidFill>
                <a:latin typeface="Consolas" panose="020B0609020204030204" pitchFamily="49" charset="0"/>
              </a:defRPr>
            </a:lvl1pPr>
          </a:lstStyle>
          <a:p>
            <a:pPr lvl="0"/>
            <a:r>
              <a:rPr lang="en-US" dirty="0"/>
              <a:t>Click to edit code</a:t>
            </a:r>
          </a:p>
        </p:txBody>
      </p:sp>
      <p:sp>
        <p:nvSpPr>
          <p:cNvPr id="7" name="Date Placeholder 6">
            <a:extLst>
              <a:ext uri="{FF2B5EF4-FFF2-40B4-BE49-F238E27FC236}">
                <a16:creationId xmlns:a16="http://schemas.microsoft.com/office/drawing/2014/main" id="{A2C01239-BAA4-8A00-7636-86EDC7588817}"/>
              </a:ext>
            </a:extLst>
          </p:cNvPr>
          <p:cNvSpPr>
            <a:spLocks noGrp="1"/>
          </p:cNvSpPr>
          <p:nvPr>
            <p:ph type="dt" sz="half" idx="15"/>
          </p:nvPr>
        </p:nvSpPr>
        <p:spPr/>
        <p:txBody>
          <a:bodyPr/>
          <a:lstStyle/>
          <a:p>
            <a:fld id="{AE0C66A2-8627-414E-981C-541940719BAF}" type="datetime1">
              <a:rPr lang="zh-CN" altLang="en-US" smtClean="0"/>
              <a:t>2024/11/6</a:t>
            </a:fld>
            <a:endParaRPr lang="en-US" dirty="0"/>
          </a:p>
        </p:txBody>
      </p:sp>
      <p:sp>
        <p:nvSpPr>
          <p:cNvPr id="8" name="Slide Number Placeholder 7">
            <a:extLst>
              <a:ext uri="{FF2B5EF4-FFF2-40B4-BE49-F238E27FC236}">
                <a16:creationId xmlns:a16="http://schemas.microsoft.com/office/drawing/2014/main" id="{577580FD-90D9-4643-869E-F2DC0D2AC66B}"/>
              </a:ext>
            </a:extLst>
          </p:cNvPr>
          <p:cNvSpPr>
            <a:spLocks noGrp="1"/>
          </p:cNvSpPr>
          <p:nvPr>
            <p:ph type="sldNum" sz="quarter" idx="16"/>
          </p:nvPr>
        </p:nvSpPr>
        <p:spPr/>
        <p:txBody>
          <a:bodyPr/>
          <a:lstStyle/>
          <a:p>
            <a:fld id="{33867F2A-E750-44E7-A740-D3E09DF683AD}" type="slidenum">
              <a:rPr lang="en-US" smtClean="0"/>
              <a:pPr/>
              <a:t>‹#›</a:t>
            </a:fld>
            <a:endParaRPr lang="en-US" dirty="0"/>
          </a:p>
        </p:txBody>
      </p:sp>
    </p:spTree>
    <p:extLst>
      <p:ext uri="{BB962C8B-B14F-4D97-AF65-F5344CB8AC3E}">
        <p14:creationId xmlns:p14="http://schemas.microsoft.com/office/powerpoint/2010/main" val="2510472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de Sli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58CA-A1BF-D6AB-4593-70AA8BA7A18C}"/>
              </a:ext>
            </a:extLst>
          </p:cNvPr>
          <p:cNvSpPr>
            <a:spLocks noGrp="1"/>
          </p:cNvSpPr>
          <p:nvPr>
            <p:ph type="title"/>
          </p:nvPr>
        </p:nvSpPr>
        <p:spPr>
          <a:noFill/>
          <a:effectLst/>
        </p:spPr>
        <p:txBody>
          <a:bodyPr/>
          <a:lstStyle>
            <a:lvl1pPr>
              <a:defRPr>
                <a:ln w="15875" cmpd="sng">
                  <a:noFill/>
                  <a:round/>
                </a:ln>
                <a:solidFill>
                  <a:schemeClr val="accent3"/>
                </a:solidFill>
                <a:effectLst/>
              </a:defRPr>
            </a:lvl1pPr>
          </a:lstStyle>
          <a:p>
            <a:r>
              <a:rPr lang="en-US" noProof="0"/>
              <a:t>Click to edit Master title style</a:t>
            </a:r>
          </a:p>
        </p:txBody>
      </p:sp>
      <p:sp>
        <p:nvSpPr>
          <p:cNvPr id="5" name="Content Placeholder 6">
            <a:extLst>
              <a:ext uri="{FF2B5EF4-FFF2-40B4-BE49-F238E27FC236}">
                <a16:creationId xmlns:a16="http://schemas.microsoft.com/office/drawing/2014/main" id="{F2B96F6E-6763-388C-C56C-A5F6DDF7C212}"/>
              </a:ext>
            </a:extLst>
          </p:cNvPr>
          <p:cNvSpPr>
            <a:spLocks noGrp="1"/>
          </p:cNvSpPr>
          <p:nvPr>
            <p:ph sz="quarter" idx="13"/>
          </p:nvPr>
        </p:nvSpPr>
        <p:spPr>
          <a:xfrm>
            <a:off x="316500" y="990573"/>
            <a:ext cx="5333774" cy="5524351"/>
          </a:xfrm>
        </p:spPr>
        <p:txBody>
          <a:bodyPr lIns="0"/>
          <a:lstStyle>
            <a:lvl1pPr marL="304795" indent="-304795">
              <a:buClrTx/>
              <a:buFont typeface="Arial" panose="020B0604020202020204" pitchFamily="34" charset="0"/>
              <a:buChar char="•"/>
              <a:defRPr>
                <a:solidFill>
                  <a:schemeClr val="tx1"/>
                </a:solidFill>
              </a:defRPr>
            </a:lvl1pPr>
            <a:lvl2pPr marL="533383" indent="-228597">
              <a:buClrTx/>
              <a:buFont typeface="Arial" panose="020B0604020202020204" pitchFamily="34" charset="0"/>
              <a:buChar char="•"/>
              <a:defRPr>
                <a:solidFill>
                  <a:schemeClr val="tx1"/>
                </a:solidFill>
              </a:defRPr>
            </a:lvl2pPr>
            <a:lvl3pPr marL="761976" indent="-228597">
              <a:buClrTx/>
              <a:buFont typeface="Arial" panose="020B0604020202020204" pitchFamily="34" charset="0"/>
              <a:buChar char="•"/>
              <a:defRPr sz="1905">
                <a:solidFill>
                  <a:schemeClr val="tx1"/>
                </a:solidFill>
              </a:defRPr>
            </a:lvl3pPr>
            <a:lvl4pPr marL="990569" indent="-228597">
              <a:buClrTx/>
              <a:buFont typeface="Arial" panose="020B0604020202020204" pitchFamily="34" charset="0"/>
              <a:buChar char="•"/>
              <a:defRPr>
                <a:solidFill>
                  <a:schemeClr val="tx1"/>
                </a:solidFill>
              </a:defRPr>
            </a:lvl4pPr>
            <a:lvl5pPr marL="1219162" indent="-228597">
              <a:buClrTx/>
              <a:buFont typeface="Arial" panose="020B0604020202020204" pitchFamily="34" charset="0"/>
              <a:buChar cha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6">
            <a:extLst>
              <a:ext uri="{FF2B5EF4-FFF2-40B4-BE49-F238E27FC236}">
                <a16:creationId xmlns:a16="http://schemas.microsoft.com/office/drawing/2014/main" id="{14BB9895-C16D-8D3B-6B99-94C506A0DDD3}"/>
              </a:ext>
            </a:extLst>
          </p:cNvPr>
          <p:cNvSpPr>
            <a:spLocks noGrp="1"/>
          </p:cNvSpPr>
          <p:nvPr>
            <p:ph sz="quarter" idx="14" hasCustomPrompt="1"/>
          </p:nvPr>
        </p:nvSpPr>
        <p:spPr>
          <a:xfrm>
            <a:off x="6096000" y="990573"/>
            <a:ext cx="6102077" cy="5524351"/>
          </a:xfrm>
        </p:spPr>
        <p:txBody>
          <a:bodyPr lIns="468000" tIns="252000"/>
          <a:lstStyle>
            <a:lvl1pPr marL="0" indent="0">
              <a:lnSpc>
                <a:spcPts val="1058"/>
              </a:lnSpc>
              <a:buNone/>
              <a:defRPr sz="1905">
                <a:solidFill>
                  <a:schemeClr val="bg2"/>
                </a:solidFill>
                <a:latin typeface="Consolas" panose="020B0609020204030204" pitchFamily="49" charset="0"/>
              </a:defRPr>
            </a:lvl1pPr>
          </a:lstStyle>
          <a:p>
            <a:pPr lvl="0"/>
            <a:r>
              <a:rPr lang="en-US" noProof="0"/>
              <a:t>Click to edit code</a:t>
            </a:r>
          </a:p>
        </p:txBody>
      </p:sp>
      <p:sp>
        <p:nvSpPr>
          <p:cNvPr id="7" name="Date Placeholder 6">
            <a:extLst>
              <a:ext uri="{FF2B5EF4-FFF2-40B4-BE49-F238E27FC236}">
                <a16:creationId xmlns:a16="http://schemas.microsoft.com/office/drawing/2014/main" id="{D2008F47-EC5C-3578-1BA2-5D84AD510EFF}"/>
              </a:ext>
            </a:extLst>
          </p:cNvPr>
          <p:cNvSpPr>
            <a:spLocks noGrp="1"/>
          </p:cNvSpPr>
          <p:nvPr>
            <p:ph type="dt" sz="half" idx="15"/>
          </p:nvPr>
        </p:nvSpPr>
        <p:spPr/>
        <p:txBody>
          <a:bodyPr/>
          <a:lstStyle/>
          <a:p>
            <a:fld id="{616A3985-B2B5-4012-9CB4-876599AD6DCA}" type="datetime1">
              <a:rPr lang="zh-CN" altLang="en-US" smtClean="0"/>
              <a:t>2024/11/6</a:t>
            </a:fld>
            <a:endParaRPr lang="en-US" dirty="0"/>
          </a:p>
        </p:txBody>
      </p:sp>
      <p:sp>
        <p:nvSpPr>
          <p:cNvPr id="8" name="Slide Number Placeholder 7">
            <a:extLst>
              <a:ext uri="{FF2B5EF4-FFF2-40B4-BE49-F238E27FC236}">
                <a16:creationId xmlns:a16="http://schemas.microsoft.com/office/drawing/2014/main" id="{5776D19F-CFD6-B7EE-F862-390C4E0962FC}"/>
              </a:ext>
            </a:extLst>
          </p:cNvPr>
          <p:cNvSpPr>
            <a:spLocks noGrp="1"/>
          </p:cNvSpPr>
          <p:nvPr>
            <p:ph type="sldNum" sz="quarter" idx="16"/>
          </p:nvPr>
        </p:nvSpPr>
        <p:spPr/>
        <p:txBody>
          <a:bodyPr/>
          <a:lstStyle/>
          <a:p>
            <a:fld id="{33867F2A-E750-44E7-A740-D3E09DF683AD}" type="slidenum">
              <a:rPr lang="en-US" smtClean="0"/>
              <a:pPr/>
              <a:t>‹#›</a:t>
            </a:fld>
            <a:endParaRPr lang="en-US" dirty="0"/>
          </a:p>
        </p:txBody>
      </p:sp>
    </p:spTree>
    <p:extLst>
      <p:ext uri="{BB962C8B-B14F-4D97-AF65-F5344CB8AC3E}">
        <p14:creationId xmlns:p14="http://schemas.microsoft.com/office/powerpoint/2010/main" val="4877879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3FF94-58B5-F00C-068D-4CAB55EC56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4E2F20-6E0A-08A2-8398-719344B8A3B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D66464-4281-28D3-6D9F-810D455E491E}"/>
              </a:ext>
            </a:extLst>
          </p:cNvPr>
          <p:cNvSpPr>
            <a:spLocks noGrp="1"/>
          </p:cNvSpPr>
          <p:nvPr>
            <p:ph type="dt" sz="half" idx="10"/>
          </p:nvPr>
        </p:nvSpPr>
        <p:spPr/>
        <p:txBody>
          <a:bodyPr/>
          <a:lstStyle/>
          <a:p>
            <a:fld id="{E7FE791D-6C80-43CF-89CB-0F26D37DD820}" type="datetime1">
              <a:rPr lang="zh-CN" altLang="en-US" smtClean="0"/>
              <a:t>2024/11/6</a:t>
            </a:fld>
            <a:endParaRPr lang="zh-CN" altLang="en-US"/>
          </a:p>
        </p:txBody>
      </p:sp>
      <p:sp>
        <p:nvSpPr>
          <p:cNvPr id="5" name="页脚占位符 4">
            <a:extLst>
              <a:ext uri="{FF2B5EF4-FFF2-40B4-BE49-F238E27FC236}">
                <a16:creationId xmlns:a16="http://schemas.microsoft.com/office/drawing/2014/main" id="{00F902D1-984E-9061-4AC6-94EC723D68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E3B4D7-EAEC-DEC6-774B-C20F96614B9C}"/>
              </a:ext>
            </a:extLst>
          </p:cNvPr>
          <p:cNvSpPr>
            <a:spLocks noGrp="1"/>
          </p:cNvSpPr>
          <p:nvPr>
            <p:ph type="sldNum" sz="quarter" idx="12"/>
          </p:nvPr>
        </p:nvSpPr>
        <p:spPr>
          <a:xfrm>
            <a:off x="11400183" y="6583096"/>
            <a:ext cx="846138" cy="306766"/>
          </a:xfrm>
        </p:spPr>
        <p:txBody>
          <a:bodyPr/>
          <a:lstStyle/>
          <a:p>
            <a:fld id="{5CDD8BBF-345E-4024-ADB0-843CB582CCD3}" type="slidenum">
              <a:rPr lang="zh-CN" altLang="en-US" smtClean="0"/>
              <a:pPr/>
              <a:t>‹#›</a:t>
            </a:fld>
            <a:endParaRPr lang="zh-CN" altLang="en-US" dirty="0"/>
          </a:p>
        </p:txBody>
      </p:sp>
    </p:spTree>
    <p:extLst>
      <p:ext uri="{BB962C8B-B14F-4D97-AF65-F5344CB8AC3E}">
        <p14:creationId xmlns:p14="http://schemas.microsoft.com/office/powerpoint/2010/main" val="30266628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F192FC1B-B3A0-78B7-C079-3AD8A4EDAFEE}"/>
              </a:ext>
            </a:extLst>
          </p:cNvPr>
          <p:cNvGrpSpPr/>
          <p:nvPr userDrawn="1"/>
        </p:nvGrpSpPr>
        <p:grpSpPr>
          <a:xfrm>
            <a:off x="2431284" y="217607"/>
            <a:ext cx="2109071" cy="456122"/>
            <a:chOff x="3645356" y="188193"/>
            <a:chExt cx="5677387" cy="1227805"/>
          </a:xfrm>
        </p:grpSpPr>
        <p:pic>
          <p:nvPicPr>
            <p:cNvPr id="60" name="Picture 59">
              <a:extLst>
                <a:ext uri="{FF2B5EF4-FFF2-40B4-BE49-F238E27FC236}">
                  <a16:creationId xmlns:a16="http://schemas.microsoft.com/office/drawing/2014/main" id="{DFDC3554-F5A8-F2B0-CDD0-9503A1DE3A01}"/>
                </a:ext>
              </a:extLst>
            </p:cNvPr>
            <p:cNvPicPr>
              <a:picLocks noChangeAspect="1"/>
            </p:cNvPicPr>
            <p:nvPr userDrawn="1"/>
          </p:nvPicPr>
          <p:blipFill rotWithShape="1">
            <a:blip r:embed="rId2"/>
            <a:srcRect l="25668" r="25422" b="25369"/>
            <a:stretch/>
          </p:blipFill>
          <p:spPr>
            <a:xfrm>
              <a:off x="3645356" y="188193"/>
              <a:ext cx="1265256" cy="1227805"/>
            </a:xfrm>
            <a:prstGeom prst="rect">
              <a:avLst/>
            </a:prstGeom>
          </p:spPr>
        </p:pic>
        <p:pic>
          <p:nvPicPr>
            <p:cNvPr id="62" name="Picture 61">
              <a:extLst>
                <a:ext uri="{FF2B5EF4-FFF2-40B4-BE49-F238E27FC236}">
                  <a16:creationId xmlns:a16="http://schemas.microsoft.com/office/drawing/2014/main" id="{3449E88C-0CCF-054C-1626-D1593E596CF5}"/>
                </a:ext>
              </a:extLst>
            </p:cNvPr>
            <p:cNvPicPr>
              <a:picLocks noChangeAspect="1"/>
            </p:cNvPicPr>
            <p:nvPr userDrawn="1"/>
          </p:nvPicPr>
          <p:blipFill rotWithShape="1">
            <a:blip r:embed="rId2"/>
            <a:srcRect t="80435"/>
            <a:stretch/>
          </p:blipFill>
          <p:spPr>
            <a:xfrm>
              <a:off x="5015386" y="482548"/>
              <a:ext cx="4307357" cy="535960"/>
            </a:xfrm>
            <a:prstGeom prst="rect">
              <a:avLst/>
            </a:prstGeom>
          </p:spPr>
        </p:pic>
      </p:grpSp>
      <p:sp>
        <p:nvSpPr>
          <p:cNvPr id="43" name="Isosceles Triangle 42">
            <a:extLst>
              <a:ext uri="{FF2B5EF4-FFF2-40B4-BE49-F238E27FC236}">
                <a16:creationId xmlns:a16="http://schemas.microsoft.com/office/drawing/2014/main" id="{8D234E9D-C054-5674-1BA3-6CDBCAEC8DE6}"/>
              </a:ext>
            </a:extLst>
          </p:cNvPr>
          <p:cNvSpPr/>
          <p:nvPr userDrawn="1"/>
        </p:nvSpPr>
        <p:spPr>
          <a:xfrm>
            <a:off x="7538308" y="2204236"/>
            <a:ext cx="4653692" cy="4653764"/>
          </a:xfrm>
          <a:prstGeom prst="triangle">
            <a:avLst>
              <a:gd name="adj" fmla="val 10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905" b="1" i="0" cap="none" spc="0" noProof="0">
              <a:ln>
                <a:noFill/>
              </a:ln>
              <a:solidFill>
                <a:schemeClr val="bg2"/>
              </a:solidFill>
              <a:effectLst/>
              <a:latin typeface="Arial Narrow" panose="020B0604020202020204" pitchFamily="34" charset="0"/>
              <a:cs typeface="Arial Narrow" panose="020B0604020202020204" pitchFamily="34" charset="0"/>
            </a:endParaRPr>
          </a:p>
        </p:txBody>
      </p:sp>
      <p:pic>
        <p:nvPicPr>
          <p:cNvPr id="21" name="Graphic 20">
            <a:extLst>
              <a:ext uri="{FF2B5EF4-FFF2-40B4-BE49-F238E27FC236}">
                <a16:creationId xmlns:a16="http://schemas.microsoft.com/office/drawing/2014/main" id="{DE74E66C-D0DE-D973-3A0F-2E71084138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1489" y="282948"/>
            <a:ext cx="1767831" cy="294643"/>
          </a:xfrm>
          <a:prstGeom prst="rect">
            <a:avLst/>
          </a:prstGeom>
        </p:spPr>
      </p:pic>
      <p:sp>
        <p:nvSpPr>
          <p:cNvPr id="30" name="Subtitle 2">
            <a:extLst>
              <a:ext uri="{FF2B5EF4-FFF2-40B4-BE49-F238E27FC236}">
                <a16:creationId xmlns:a16="http://schemas.microsoft.com/office/drawing/2014/main" id="{D93D6F44-AA10-891D-BF7D-311C32BF0F90}"/>
              </a:ext>
            </a:extLst>
          </p:cNvPr>
          <p:cNvSpPr>
            <a:spLocks noGrp="1"/>
          </p:cNvSpPr>
          <p:nvPr userDrawn="1">
            <p:ph type="subTitle" idx="1"/>
          </p:nvPr>
        </p:nvSpPr>
        <p:spPr>
          <a:xfrm>
            <a:off x="381487" y="3115708"/>
            <a:ext cx="6095742" cy="380990"/>
          </a:xfrm>
        </p:spPr>
        <p:txBody>
          <a:bodyPr lIns="0" tIns="0" rIns="0" bIns="0" anchor="b"/>
          <a:lstStyle>
            <a:lvl1pPr marL="0" indent="0" algn="l">
              <a:buNone/>
              <a:defRPr sz="2540" b="0">
                <a:solidFill>
                  <a:schemeClr val="tx1"/>
                </a:solidFill>
                <a:latin typeface="Calibri Light" panose="020F0302020204030204" pitchFamily="34" charset="0"/>
                <a:ea typeface="Roboto Condensed Light" panose="02000000000000000000" pitchFamily="2" charset="0"/>
                <a:cs typeface="Calibri Light" panose="020F0302020204030204" pitchFamily="34" charset="0"/>
              </a:defRPr>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7" indent="0" algn="ctr">
              <a:buNone/>
              <a:defRPr sz="1600"/>
            </a:lvl7pPr>
            <a:lvl8pPr marL="3200361" indent="0" algn="ctr">
              <a:buNone/>
              <a:defRPr sz="1600"/>
            </a:lvl8pPr>
            <a:lvl9pPr marL="3657555" indent="0" algn="ctr">
              <a:buNone/>
              <a:defRPr sz="1600"/>
            </a:lvl9pPr>
          </a:lstStyle>
          <a:p>
            <a:r>
              <a:rPr lang="zh-CN" altLang="en-US" noProof="0"/>
              <a:t>单击此处编辑母版副标题样式</a:t>
            </a:r>
            <a:endParaRPr lang="en-US" noProof="0" dirty="0"/>
          </a:p>
        </p:txBody>
      </p:sp>
      <p:sp>
        <p:nvSpPr>
          <p:cNvPr id="31" name="Title 8">
            <a:extLst>
              <a:ext uri="{FF2B5EF4-FFF2-40B4-BE49-F238E27FC236}">
                <a16:creationId xmlns:a16="http://schemas.microsoft.com/office/drawing/2014/main" id="{5D78059F-19FB-CAFA-4937-958597D5C90B}"/>
              </a:ext>
            </a:extLst>
          </p:cNvPr>
          <p:cNvSpPr>
            <a:spLocks noGrp="1"/>
          </p:cNvSpPr>
          <p:nvPr userDrawn="1">
            <p:ph type="title" hasCustomPrompt="1"/>
          </p:nvPr>
        </p:nvSpPr>
        <p:spPr>
          <a:xfrm>
            <a:off x="381486" y="1854817"/>
            <a:ext cx="10667548" cy="1142969"/>
          </a:xfrm>
        </p:spPr>
        <p:txBody>
          <a:bodyPr anchor="t"/>
          <a:lstStyle>
            <a:lvl1pPr>
              <a:defRPr sz="3810" b="0">
                <a:solidFill>
                  <a:schemeClr val="accent3"/>
                </a:solidFill>
                <a:latin typeface="+mj-lt"/>
                <a:ea typeface="Roboto Condensed" panose="02000000000000000000" pitchFamily="2" charset="0"/>
              </a:defRPr>
            </a:lvl1pPr>
          </a:lstStyle>
          <a:p>
            <a:r>
              <a:rPr lang="en-US" noProof="0" dirty="0"/>
              <a:t>Click to edit Master title style (in case you have a</a:t>
            </a:r>
            <a:br>
              <a:rPr lang="en-US" noProof="0" dirty="0"/>
            </a:br>
            <a:r>
              <a:rPr lang="en-US" noProof="0" dirty="0"/>
              <a:t>very very long title it can also span multiple lines)</a:t>
            </a:r>
          </a:p>
        </p:txBody>
      </p:sp>
      <p:sp>
        <p:nvSpPr>
          <p:cNvPr id="23" name="Rectangle: Rounded Corners 22">
            <a:extLst>
              <a:ext uri="{FF2B5EF4-FFF2-40B4-BE49-F238E27FC236}">
                <a16:creationId xmlns:a16="http://schemas.microsoft.com/office/drawing/2014/main" id="{2C68568A-23B5-DA36-6C0D-2408AF9BED45}"/>
              </a:ext>
            </a:extLst>
          </p:cNvPr>
          <p:cNvSpPr/>
          <p:nvPr userDrawn="1"/>
        </p:nvSpPr>
        <p:spPr>
          <a:xfrm rot="2700000">
            <a:off x="9949083" y="3485624"/>
            <a:ext cx="1617442" cy="1617417"/>
          </a:xfrm>
          <a:prstGeom prst="roundRect">
            <a:avLst>
              <a:gd name="adj" fmla="val 4159"/>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905" noProof="0"/>
          </a:p>
        </p:txBody>
      </p:sp>
      <p:sp>
        <p:nvSpPr>
          <p:cNvPr id="32" name="Rectangle: Rounded Corners 31">
            <a:extLst>
              <a:ext uri="{FF2B5EF4-FFF2-40B4-BE49-F238E27FC236}">
                <a16:creationId xmlns:a16="http://schemas.microsoft.com/office/drawing/2014/main" id="{9E5778BE-53D9-EBE2-E1E3-9486D873D633}"/>
              </a:ext>
            </a:extLst>
          </p:cNvPr>
          <p:cNvSpPr/>
          <p:nvPr userDrawn="1"/>
        </p:nvSpPr>
        <p:spPr>
          <a:xfrm rot="2700000">
            <a:off x="9473177" y="3855327"/>
            <a:ext cx="861773" cy="883471"/>
          </a:xfrm>
          <a:prstGeom prst="roundRect">
            <a:avLst>
              <a:gd name="adj" fmla="val 838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905" noProof="0"/>
          </a:p>
        </p:txBody>
      </p:sp>
      <p:pic>
        <p:nvPicPr>
          <p:cNvPr id="24" name="Picture 23">
            <a:extLst>
              <a:ext uri="{FF2B5EF4-FFF2-40B4-BE49-F238E27FC236}">
                <a16:creationId xmlns:a16="http://schemas.microsoft.com/office/drawing/2014/main" id="{D34F58EB-B7F2-49D6-1DDD-84753A25C0D5}"/>
              </a:ext>
            </a:extLst>
          </p:cNvPr>
          <p:cNvPicPr>
            <a:picLocks noChangeAspect="1"/>
          </p:cNvPicPr>
          <p:nvPr userDrawn="1"/>
        </p:nvPicPr>
        <p:blipFill>
          <a:blip r:embed="rId5">
            <a:alphaModFix/>
          </a:blip>
          <a:stretch>
            <a:fillRect/>
          </a:stretch>
        </p:blipFill>
        <p:spPr>
          <a:xfrm>
            <a:off x="9361787" y="3246606"/>
            <a:ext cx="2448726" cy="2101406"/>
          </a:xfrm>
          <a:prstGeom prst="rect">
            <a:avLst/>
          </a:prstGeom>
          <a:ln w="66675">
            <a:noFill/>
          </a:ln>
        </p:spPr>
      </p:pic>
      <p:pic>
        <p:nvPicPr>
          <p:cNvPr id="20" name="Picture 19">
            <a:extLst>
              <a:ext uri="{FF2B5EF4-FFF2-40B4-BE49-F238E27FC236}">
                <a16:creationId xmlns:a16="http://schemas.microsoft.com/office/drawing/2014/main" id="{83722F6A-3AA4-BFC3-F572-3A7E83CD6F62}"/>
              </a:ext>
            </a:extLst>
          </p:cNvPr>
          <p:cNvPicPr>
            <a:picLocks noChangeAspect="1"/>
          </p:cNvPicPr>
          <p:nvPr userDrawn="1"/>
        </p:nvPicPr>
        <p:blipFill>
          <a:blip r:embed="rId5">
            <a:alphaModFix/>
          </a:blip>
          <a:stretch>
            <a:fillRect/>
          </a:stretch>
        </p:blipFill>
        <p:spPr>
          <a:xfrm>
            <a:off x="11461186" y="6005221"/>
            <a:ext cx="347027" cy="297807"/>
          </a:xfrm>
          <a:prstGeom prst="rect">
            <a:avLst/>
          </a:prstGeom>
        </p:spPr>
      </p:pic>
      <p:pic>
        <p:nvPicPr>
          <p:cNvPr id="22" name="Picture 21" descr="A picture containing ax, vector graphics, tool&#10;&#10;Description automatically generated">
            <a:extLst>
              <a:ext uri="{FF2B5EF4-FFF2-40B4-BE49-F238E27FC236}">
                <a16:creationId xmlns:a16="http://schemas.microsoft.com/office/drawing/2014/main" id="{4DD662A7-2596-572A-621E-FC676E54EA96}"/>
              </a:ext>
            </a:extLst>
          </p:cNvPr>
          <p:cNvPicPr>
            <a:picLocks noChangeAspect="1"/>
          </p:cNvPicPr>
          <p:nvPr userDrawn="1"/>
        </p:nvPicPr>
        <p:blipFill>
          <a:blip r:embed="rId6">
            <a:alphaModFix/>
          </a:blip>
          <a:stretch>
            <a:fillRect/>
          </a:stretch>
        </p:blipFill>
        <p:spPr>
          <a:xfrm>
            <a:off x="11497284" y="5678622"/>
            <a:ext cx="297421" cy="244678"/>
          </a:xfrm>
          <a:prstGeom prst="rect">
            <a:avLst/>
          </a:prstGeom>
        </p:spPr>
      </p:pic>
      <p:pic>
        <p:nvPicPr>
          <p:cNvPr id="26" name="Graphic 25">
            <a:extLst>
              <a:ext uri="{FF2B5EF4-FFF2-40B4-BE49-F238E27FC236}">
                <a16:creationId xmlns:a16="http://schemas.microsoft.com/office/drawing/2014/main" id="{2FC50372-BF19-6EDB-06B0-B684360D324B}"/>
              </a:ext>
            </a:extLst>
          </p:cNvPr>
          <p:cNvPicPr>
            <a:picLocks noChangeAspect="1"/>
          </p:cNvPicPr>
          <p:nvPr userDrawn="1"/>
        </p:nvPicPr>
        <p:blipFill>
          <a:blip r:embed="rId7">
            <a:alphaModFix/>
            <a:extLst>
              <a:ext uri="{96DAC541-7B7A-43D3-8B79-37D633B846F1}">
                <asvg:svgBlip xmlns:asvg="http://schemas.microsoft.com/office/drawing/2016/SVG/main" r:embed="rId8"/>
              </a:ext>
            </a:extLst>
          </a:blip>
          <a:stretch>
            <a:fillRect/>
          </a:stretch>
        </p:blipFill>
        <p:spPr>
          <a:xfrm>
            <a:off x="11475152" y="6374731"/>
            <a:ext cx="341685" cy="236387"/>
          </a:xfrm>
          <a:prstGeom prst="rect">
            <a:avLst/>
          </a:prstGeom>
        </p:spPr>
      </p:pic>
      <p:sp>
        <p:nvSpPr>
          <p:cNvPr id="28" name="TextBox 27">
            <a:extLst>
              <a:ext uri="{FF2B5EF4-FFF2-40B4-BE49-F238E27FC236}">
                <a16:creationId xmlns:a16="http://schemas.microsoft.com/office/drawing/2014/main" id="{290F954B-C9F2-7811-FBF9-F2B6708CE96A}"/>
              </a:ext>
            </a:extLst>
          </p:cNvPr>
          <p:cNvSpPr txBox="1"/>
          <p:nvPr userDrawn="1"/>
        </p:nvSpPr>
        <p:spPr>
          <a:xfrm>
            <a:off x="9265347" y="5973623"/>
            <a:ext cx="2209804" cy="336567"/>
          </a:xfrm>
          <a:prstGeom prst="rect">
            <a:avLst/>
          </a:prstGeom>
          <a:noFill/>
        </p:spPr>
        <p:txBody>
          <a:bodyPr wrap="square" rtlCol="0">
            <a:spAutoFit/>
          </a:bodyPr>
          <a:lstStyle/>
          <a:p>
            <a:pPr algn="r"/>
            <a:r>
              <a:rPr lang="en-US" sz="1587" b="0" i="0" u="none" noProof="0">
                <a:solidFill>
                  <a:schemeClr val="bg2"/>
                </a:solidFill>
                <a:latin typeface="+mn-lt"/>
                <a:ea typeface="Roboto Condensed Light" panose="02000000000000000000" pitchFamily="2" charset="0"/>
                <a:cs typeface="Arial Narrow" panose="020B0604020202020204" pitchFamily="34" charset="0"/>
              </a:rPr>
              <a:t>pulp-platform.org</a:t>
            </a:r>
          </a:p>
        </p:txBody>
      </p:sp>
      <p:sp>
        <p:nvSpPr>
          <p:cNvPr id="29" name="TextBox 28">
            <a:extLst>
              <a:ext uri="{FF2B5EF4-FFF2-40B4-BE49-F238E27FC236}">
                <a16:creationId xmlns:a16="http://schemas.microsoft.com/office/drawing/2014/main" id="{48E24402-6167-3DAC-15F7-96A8C18DA6C3}"/>
              </a:ext>
            </a:extLst>
          </p:cNvPr>
          <p:cNvSpPr txBox="1"/>
          <p:nvPr userDrawn="1"/>
        </p:nvSpPr>
        <p:spPr>
          <a:xfrm>
            <a:off x="9813515" y="5645227"/>
            <a:ext cx="1661636" cy="336567"/>
          </a:xfrm>
          <a:prstGeom prst="rect">
            <a:avLst/>
          </a:prstGeom>
          <a:noFill/>
        </p:spPr>
        <p:txBody>
          <a:bodyPr wrap="square" rtlCol="0">
            <a:spAutoFit/>
          </a:bodyPr>
          <a:lstStyle/>
          <a:p>
            <a:pPr algn="r"/>
            <a:r>
              <a:rPr lang="en-US" sz="1587" b="0" i="0" u="none" noProof="0">
                <a:solidFill>
                  <a:schemeClr val="bg2"/>
                </a:solidFill>
                <a:latin typeface="+mn-lt"/>
                <a:ea typeface="Roboto Condensed Light" panose="02000000000000000000" pitchFamily="2" charset="0"/>
                <a:cs typeface="Arial Narrow" panose="020B0604020202020204" pitchFamily="34" charset="0"/>
              </a:rPr>
              <a:t>@pulp_platform</a:t>
            </a:r>
          </a:p>
        </p:txBody>
      </p:sp>
      <p:sp>
        <p:nvSpPr>
          <p:cNvPr id="33" name="TextBox 32">
            <a:extLst>
              <a:ext uri="{FF2B5EF4-FFF2-40B4-BE49-F238E27FC236}">
                <a16:creationId xmlns:a16="http://schemas.microsoft.com/office/drawing/2014/main" id="{9F70316D-DDCE-8E08-F033-57AFE61CA03C}"/>
              </a:ext>
            </a:extLst>
          </p:cNvPr>
          <p:cNvSpPr txBox="1"/>
          <p:nvPr userDrawn="1"/>
        </p:nvSpPr>
        <p:spPr>
          <a:xfrm>
            <a:off x="8765175" y="6302018"/>
            <a:ext cx="2709976" cy="336567"/>
          </a:xfrm>
          <a:prstGeom prst="rect">
            <a:avLst/>
          </a:prstGeom>
          <a:noFill/>
        </p:spPr>
        <p:txBody>
          <a:bodyPr wrap="square" rtlCol="0">
            <a:spAutoFit/>
          </a:bodyPr>
          <a:lstStyle/>
          <a:p>
            <a:pPr algn="r"/>
            <a:r>
              <a:rPr lang="en-US" sz="1587" b="0" i="0" u="none" noProof="0">
                <a:solidFill>
                  <a:schemeClr val="bg2"/>
                </a:solidFill>
                <a:latin typeface="+mn-lt"/>
                <a:ea typeface="Roboto Condensed Light" panose="02000000000000000000" pitchFamily="2" charset="0"/>
                <a:cs typeface="Arial Narrow" panose="020B0604020202020204" pitchFamily="34" charset="0"/>
              </a:rPr>
              <a:t>youtube.com/pulp_platform</a:t>
            </a:r>
          </a:p>
        </p:txBody>
      </p:sp>
      <p:sp>
        <p:nvSpPr>
          <p:cNvPr id="34" name="TextBox 33">
            <a:extLst>
              <a:ext uri="{FF2B5EF4-FFF2-40B4-BE49-F238E27FC236}">
                <a16:creationId xmlns:a16="http://schemas.microsoft.com/office/drawing/2014/main" id="{85C09BED-6F4B-D060-60EF-CB1FD4E4F544}"/>
              </a:ext>
            </a:extLst>
          </p:cNvPr>
          <p:cNvSpPr txBox="1"/>
          <p:nvPr userDrawn="1"/>
        </p:nvSpPr>
        <p:spPr>
          <a:xfrm>
            <a:off x="381487" y="5882743"/>
            <a:ext cx="6051407" cy="718819"/>
          </a:xfrm>
          <a:prstGeom prst="rect">
            <a:avLst/>
          </a:prstGeom>
          <a:noFill/>
        </p:spPr>
        <p:txBody>
          <a:bodyPr wrap="square" lIns="0" tIns="0" rIns="0" bIns="0" rtlCol="0" anchor="b">
            <a:noAutofit/>
          </a:bodyPr>
          <a:lstStyle/>
          <a:p>
            <a:pPr marL="0" marR="0" lvl="0" indent="0" algn="l" defTabSz="761976" rtl="0" eaLnBrk="1" fontAlgn="auto" latinLnBrk="0" hangingPunct="1">
              <a:lnSpc>
                <a:spcPct val="100000"/>
              </a:lnSpc>
              <a:spcBef>
                <a:spcPts val="0"/>
              </a:spcBef>
              <a:spcAft>
                <a:spcPts val="0"/>
              </a:spcAft>
              <a:buClrTx/>
              <a:buSzTx/>
              <a:buFontTx/>
              <a:buNone/>
              <a:tabLst/>
              <a:defRPr/>
            </a:pPr>
            <a:r>
              <a:rPr lang="en-US" sz="1905" b="1" i="0" noProof="0">
                <a:solidFill>
                  <a:schemeClr val="tx1"/>
                </a:solidFill>
                <a:latin typeface="+mj-lt"/>
                <a:ea typeface="Roboto Condensed" panose="02000000000000000000" pitchFamily="2" charset="0"/>
                <a:cs typeface="Arial Narrow" panose="020B0604020202020204" pitchFamily="34" charset="0"/>
              </a:rPr>
              <a:t>PULP Platform</a:t>
            </a:r>
            <a:br>
              <a:rPr lang="en-US" sz="1905" b="0" i="0" noProof="0">
                <a:solidFill>
                  <a:schemeClr val="tx1"/>
                </a:solidFill>
                <a:latin typeface="+mj-lt"/>
                <a:ea typeface="Roboto Condensed" panose="02000000000000000000" pitchFamily="2" charset="0"/>
                <a:cs typeface="Arial Narrow" panose="020B0604020202020204" pitchFamily="34" charset="0"/>
              </a:rPr>
            </a:br>
            <a:r>
              <a:rPr lang="en-US" sz="1905" b="0" i="0" noProof="0">
                <a:solidFill>
                  <a:schemeClr val="tx1"/>
                </a:solidFill>
                <a:latin typeface="+mn-lt"/>
                <a:ea typeface="Roboto Condensed Light" panose="02000000000000000000" pitchFamily="2" charset="0"/>
                <a:cs typeface="Arial Narrow" panose="020B0604020202020204" pitchFamily="34" charset="0"/>
              </a:rPr>
              <a:t>Open Source Hardware, the way it should be!</a:t>
            </a:r>
          </a:p>
        </p:txBody>
      </p:sp>
      <p:sp>
        <p:nvSpPr>
          <p:cNvPr id="36" name="Text Placeholder 8">
            <a:extLst>
              <a:ext uri="{FF2B5EF4-FFF2-40B4-BE49-F238E27FC236}">
                <a16:creationId xmlns:a16="http://schemas.microsoft.com/office/drawing/2014/main" id="{E1C72157-447E-AAA3-80DA-9A3928C6C6A9}"/>
              </a:ext>
            </a:extLst>
          </p:cNvPr>
          <p:cNvSpPr>
            <a:spLocks noGrp="1"/>
          </p:cNvSpPr>
          <p:nvPr>
            <p:ph type="body" sz="quarter" idx="14" hasCustomPrompt="1"/>
          </p:nvPr>
        </p:nvSpPr>
        <p:spPr>
          <a:xfrm>
            <a:off x="381487" y="3884883"/>
            <a:ext cx="6095742" cy="1713889"/>
          </a:xfrm>
        </p:spPr>
        <p:txBody>
          <a:bodyPr/>
          <a:lstStyle>
            <a:lvl1pPr marL="0" indent="0">
              <a:buNone/>
              <a:defRPr sz="2117">
                <a:solidFill>
                  <a:schemeClr val="accent3"/>
                </a:solidFill>
              </a:defRPr>
            </a:lvl1pPr>
          </a:lstStyle>
          <a:p>
            <a:r>
              <a:rPr lang="en-US" b="1" noProof="0" dirty="0">
                <a:latin typeface="+mj-lt"/>
              </a:rPr>
              <a:t>Author Name 1    </a:t>
            </a:r>
            <a:r>
              <a:rPr lang="en-US" noProof="0" dirty="0">
                <a:solidFill>
                  <a:schemeClr val="tx1"/>
                </a:solidFill>
              </a:rPr>
              <a:t>mail1@iis.ee.ethz.ch</a:t>
            </a:r>
            <a:br>
              <a:rPr lang="en-US" noProof="0" dirty="0">
                <a:solidFill>
                  <a:schemeClr val="tx1"/>
                </a:solidFill>
              </a:rPr>
            </a:br>
            <a:r>
              <a:rPr lang="en-US" b="1" noProof="0" dirty="0">
                <a:latin typeface="+mj-lt"/>
              </a:rPr>
              <a:t>Author Name 2    </a:t>
            </a:r>
            <a:r>
              <a:rPr lang="en-US" noProof="0" dirty="0">
                <a:solidFill>
                  <a:schemeClr val="tx1"/>
                </a:solidFill>
              </a:rPr>
              <a:t>mail2@iis.ee.ethz.ch</a:t>
            </a:r>
            <a:br>
              <a:rPr lang="en-US" b="1" noProof="0" dirty="0">
                <a:latin typeface="+mj-lt"/>
              </a:rPr>
            </a:br>
            <a:r>
              <a:rPr lang="en-US" b="1" noProof="0" dirty="0">
                <a:latin typeface="+mj-lt"/>
              </a:rPr>
              <a:t>Author Name 3    </a:t>
            </a:r>
            <a:r>
              <a:rPr lang="en-US" noProof="0" dirty="0">
                <a:solidFill>
                  <a:schemeClr val="tx1"/>
                </a:solidFill>
              </a:rPr>
              <a:t>mail3@unibo.it</a:t>
            </a:r>
            <a:br>
              <a:rPr lang="en-US" b="1" noProof="0" dirty="0">
                <a:latin typeface="+mj-lt"/>
              </a:rPr>
            </a:br>
            <a:r>
              <a:rPr lang="en-US" b="1" noProof="0" dirty="0">
                <a:latin typeface="+mj-lt"/>
              </a:rPr>
              <a:t>Author Name 4    </a:t>
            </a:r>
            <a:r>
              <a:rPr lang="en-US" noProof="0" dirty="0">
                <a:solidFill>
                  <a:schemeClr val="tx1"/>
                </a:solidFill>
              </a:rPr>
              <a:t>mail4@unibo.it</a:t>
            </a:r>
            <a:endParaRPr lang="en-US" b="1" noProof="0" dirty="0">
              <a:latin typeface="+mj-lt"/>
            </a:endParaRPr>
          </a:p>
        </p:txBody>
      </p:sp>
    </p:spTree>
    <p:extLst>
      <p:ext uri="{BB962C8B-B14F-4D97-AF65-F5344CB8AC3E}">
        <p14:creationId xmlns:p14="http://schemas.microsoft.com/office/powerpoint/2010/main" val="2858022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7" name="Content Placeholder 6">
            <a:extLst>
              <a:ext uri="{FF2B5EF4-FFF2-40B4-BE49-F238E27FC236}">
                <a16:creationId xmlns:a16="http://schemas.microsoft.com/office/drawing/2014/main" id="{A21F4A92-B526-C0E2-7CA3-0721D7897FD8}"/>
              </a:ext>
            </a:extLst>
          </p:cNvPr>
          <p:cNvSpPr txBox="1">
            <a:spLocks/>
          </p:cNvSpPr>
          <p:nvPr userDrawn="1"/>
        </p:nvSpPr>
        <p:spPr>
          <a:xfrm>
            <a:off x="0" y="3"/>
            <a:ext cx="6095742" cy="6858000"/>
          </a:xfrm>
          <a:prstGeom prst="rect">
            <a:avLst/>
          </a:prstGeom>
          <a:solidFill>
            <a:srgbClr val="FFFFFF"/>
          </a:solidFill>
        </p:spPr>
        <p:txBody>
          <a:bodyPr lIns="571476" tIns="1181050" rIns="0"/>
          <a:lstStyle>
            <a:lvl1pPr marL="0" indent="0" algn="l" defTabSz="720000" rtl="0" eaLnBrk="1" latinLnBrk="0" hangingPunct="1">
              <a:lnSpc>
                <a:spcPts val="2100"/>
              </a:lnSpc>
              <a:spcBef>
                <a:spcPts val="100"/>
              </a:spcBef>
              <a:buClr>
                <a:schemeClr val="tx1"/>
              </a:buClr>
              <a:buSzPct val="90000"/>
              <a:buFont typeface="Arial" panose="020B0604020202020204" pitchFamily="34" charset="0"/>
              <a:buNone/>
              <a:defRPr lang="en-US" sz="1800" b="0" i="0" kern="1200" dirty="0" smtClean="0">
                <a:solidFill>
                  <a:schemeClr val="bg2"/>
                </a:solidFill>
                <a:latin typeface="Consolas" panose="020B0609020204030204" pitchFamily="49" charset="0"/>
                <a:ea typeface="Roboto Light" panose="02000000000000000000" pitchFamily="2" charset="0"/>
                <a:cs typeface="Roboto Light" panose="02000000000000000000" pitchFamily="2" charset="0"/>
              </a:defRPr>
            </a:lvl1pPr>
            <a:lvl2pPr marL="287996" indent="0" algn="l" defTabSz="720000" rtl="0" eaLnBrk="1" latinLnBrk="0" hangingPunct="1">
              <a:lnSpc>
                <a:spcPct val="100000"/>
              </a:lnSpc>
              <a:spcBef>
                <a:spcPts val="600"/>
              </a:spcBef>
              <a:buClr>
                <a:schemeClr val="tx1"/>
              </a:buClr>
              <a:buSzPct val="90000"/>
              <a:buFont typeface="Arial" panose="020B0604020202020204" pitchFamily="34" charset="0"/>
              <a:buNone/>
              <a:defRPr sz="2000" b="0" i="0" kern="1200">
                <a:solidFill>
                  <a:schemeClr val="tx1"/>
                </a:solidFill>
                <a:latin typeface="Consolas" panose="020B0609020204030204" pitchFamily="49" charset="0"/>
                <a:ea typeface="Roboto Light" panose="02000000000000000000" pitchFamily="2" charset="0"/>
                <a:cs typeface="Roboto Light" panose="02000000000000000000" pitchFamily="2" charset="0"/>
              </a:defRPr>
            </a:lvl2pPr>
            <a:lvl3pPr marL="503996" indent="0" algn="l" defTabSz="864017" rtl="0" eaLnBrk="1" latinLnBrk="0" hangingPunct="1">
              <a:lnSpc>
                <a:spcPct val="100000"/>
              </a:lnSpc>
              <a:spcBef>
                <a:spcPts val="600"/>
              </a:spcBef>
              <a:buClr>
                <a:schemeClr val="tx1"/>
              </a:buClr>
              <a:buSzPct val="90000"/>
              <a:buFont typeface="Arial" panose="020B0604020202020204" pitchFamily="34" charset="0"/>
              <a:buNone/>
              <a:defRPr sz="1800" b="0" i="0" kern="1200">
                <a:solidFill>
                  <a:schemeClr val="tx1"/>
                </a:solidFill>
                <a:latin typeface="Consolas" panose="020B0609020204030204" pitchFamily="49" charset="0"/>
                <a:ea typeface="Roboto Light" panose="02000000000000000000" pitchFamily="2" charset="0"/>
                <a:cs typeface="Roboto Light" panose="02000000000000000000" pitchFamily="2" charset="0"/>
              </a:defRPr>
            </a:lvl3pPr>
            <a:lvl4pPr marL="719996" indent="0" algn="l" defTabSz="864017" rtl="0" eaLnBrk="1" latinLnBrk="0" hangingPunct="1">
              <a:lnSpc>
                <a:spcPct val="100000"/>
              </a:lnSpc>
              <a:spcBef>
                <a:spcPts val="0"/>
              </a:spcBef>
              <a:buClr>
                <a:schemeClr val="tx1"/>
              </a:buClr>
              <a:buSzPct val="90000"/>
              <a:buFont typeface="Arial" panose="020B0604020202020204" pitchFamily="34" charset="0"/>
              <a:buNone/>
              <a:defRPr sz="1200" b="0" i="0" kern="1200">
                <a:solidFill>
                  <a:schemeClr val="tx1"/>
                </a:solidFill>
                <a:latin typeface="Consolas" panose="020B0609020204030204" pitchFamily="49" charset="0"/>
                <a:ea typeface="Roboto Light" panose="02000000000000000000" pitchFamily="2" charset="0"/>
                <a:cs typeface="Roboto Light" panose="02000000000000000000" pitchFamily="2" charset="0"/>
              </a:defRPr>
            </a:lvl4pPr>
            <a:lvl5pPr marL="935996" indent="0" algn="l" defTabSz="864017" rtl="0" eaLnBrk="1" latinLnBrk="0" hangingPunct="1">
              <a:lnSpc>
                <a:spcPct val="100000"/>
              </a:lnSpc>
              <a:spcBef>
                <a:spcPts val="0"/>
              </a:spcBef>
              <a:buClr>
                <a:schemeClr val="tx1"/>
              </a:buClr>
              <a:buSzPct val="90000"/>
              <a:buFont typeface="Arial" panose="020B0604020202020204" pitchFamily="34" charset="0"/>
              <a:buNone/>
              <a:defRPr sz="1100" b="0" i="0" kern="1200">
                <a:solidFill>
                  <a:schemeClr val="tx1"/>
                </a:solidFill>
                <a:latin typeface="Consolas" panose="020B0609020204030204" pitchFamily="49" charset="0"/>
                <a:ea typeface="Roboto Light" panose="02000000000000000000" pitchFamily="2" charset="0"/>
                <a:cs typeface="Roboto Light" panose="02000000000000000000" pitchFamily="2" charset="0"/>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a:lstStyle>
          <a:p>
            <a:pPr>
              <a:defRPr/>
            </a:pPr>
            <a:endParaRPr lang="de-CH" sz="1905" dirty="0"/>
          </a:p>
        </p:txBody>
      </p:sp>
      <p:sp>
        <p:nvSpPr>
          <p:cNvPr id="2" name="Title Placeholder 1"/>
          <p:cNvSpPr>
            <a:spLocks noGrp="1"/>
          </p:cNvSpPr>
          <p:nvPr>
            <p:ph type="title"/>
          </p:nvPr>
        </p:nvSpPr>
        <p:spPr>
          <a:xfrm>
            <a:off x="316503" y="180326"/>
            <a:ext cx="10667548" cy="657050"/>
          </a:xfrm>
          <a:prstGeom prst="rect">
            <a:avLst/>
          </a:prstGeom>
          <a:noFill/>
        </p:spPr>
        <p:txBody>
          <a:bodyPr vert="horz" lIns="0" tIns="0" rIns="0" bIns="0" rtlCol="0" anchor="ctr">
            <a:noAutofit/>
          </a:bodyPr>
          <a:lstStyle/>
          <a:p>
            <a:r>
              <a:rPr lang="en-US" dirty="0"/>
              <a:t>Title</a:t>
            </a:r>
          </a:p>
        </p:txBody>
      </p:sp>
      <p:sp>
        <p:nvSpPr>
          <p:cNvPr id="3" name="Text Placeholder 2"/>
          <p:cNvSpPr>
            <a:spLocks noGrp="1"/>
          </p:cNvSpPr>
          <p:nvPr>
            <p:ph type="body" idx="1"/>
          </p:nvPr>
        </p:nvSpPr>
        <p:spPr>
          <a:xfrm>
            <a:off x="316503" y="991347"/>
            <a:ext cx="5333774" cy="5524351"/>
          </a:xfrm>
          <a:prstGeom prst="rect">
            <a:avLst/>
          </a:prstGeom>
        </p:spPr>
        <p:txBody>
          <a:bodyPr vert="horz" lIns="0" tIns="46800" rIns="0" bIns="45720" rtlCol="0">
            <a:noAutofit/>
          </a:bodyPr>
          <a:lstStyle/>
          <a:p>
            <a:pPr lvl="0"/>
            <a:r>
              <a:rPr lang="en-US" dirty="0"/>
              <a:t>First line of text</a:t>
            </a:r>
          </a:p>
          <a:p>
            <a:pPr lvl="1"/>
            <a:r>
              <a:rPr lang="en-US" dirty="0"/>
              <a:t>Subtitle</a:t>
            </a:r>
          </a:p>
          <a:p>
            <a:pPr lvl="2"/>
            <a:r>
              <a:rPr lang="en-US" dirty="0"/>
              <a:t>Sub-subtitle</a:t>
            </a:r>
          </a:p>
          <a:p>
            <a:pPr lvl="3"/>
            <a:r>
              <a:rPr lang="en-US" dirty="0"/>
              <a:t>Normally this should not be here</a:t>
            </a:r>
          </a:p>
          <a:p>
            <a:pPr lvl="4"/>
            <a:r>
              <a:rPr lang="en-US" dirty="0"/>
              <a:t>This level should not be used</a:t>
            </a:r>
          </a:p>
        </p:txBody>
      </p:sp>
      <p:sp>
        <p:nvSpPr>
          <p:cNvPr id="19" name="Rectangle: Rounded Corners 18">
            <a:extLst>
              <a:ext uri="{FF2B5EF4-FFF2-40B4-BE49-F238E27FC236}">
                <a16:creationId xmlns:a16="http://schemas.microsoft.com/office/drawing/2014/main" id="{13039F93-7DF2-60D6-16FF-CF97CC82260A}"/>
              </a:ext>
            </a:extLst>
          </p:cNvPr>
          <p:cNvSpPr/>
          <p:nvPr userDrawn="1"/>
        </p:nvSpPr>
        <p:spPr>
          <a:xfrm rot="2700000">
            <a:off x="11085905" y="380600"/>
            <a:ext cx="379300" cy="379294"/>
          </a:xfrm>
          <a:prstGeom prst="roundRect">
            <a:avLst>
              <a:gd name="adj" fmla="val 5238"/>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905"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30" name="Rectangle: Rounded Corners 29">
            <a:extLst>
              <a:ext uri="{FF2B5EF4-FFF2-40B4-BE49-F238E27FC236}">
                <a16:creationId xmlns:a16="http://schemas.microsoft.com/office/drawing/2014/main" id="{09CDF760-B7EB-2325-77A0-22D2F750C836}"/>
              </a:ext>
            </a:extLst>
          </p:cNvPr>
          <p:cNvSpPr/>
          <p:nvPr userDrawn="1"/>
        </p:nvSpPr>
        <p:spPr>
          <a:xfrm rot="2700000">
            <a:off x="11288321" y="229855"/>
            <a:ext cx="680796" cy="680785"/>
          </a:xfrm>
          <a:prstGeom prst="roundRect">
            <a:avLst>
              <a:gd name="adj" fmla="val 5238"/>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905" b="1" i="0" cap="none" spc="0" dirty="0">
              <a:ln>
                <a:noFill/>
              </a:ln>
              <a:solidFill>
                <a:schemeClr val="bg2"/>
              </a:solidFill>
              <a:effectLst/>
              <a:latin typeface="Arial Narrow" panose="020B0604020202020204" pitchFamily="34" charset="0"/>
              <a:cs typeface="Arial Narrow" panose="020B0604020202020204" pitchFamily="34" charset="0"/>
            </a:endParaRPr>
          </a:p>
        </p:txBody>
      </p:sp>
      <p:pic>
        <p:nvPicPr>
          <p:cNvPr id="24" name="Picture 23">
            <a:extLst>
              <a:ext uri="{FF2B5EF4-FFF2-40B4-BE49-F238E27FC236}">
                <a16:creationId xmlns:a16="http://schemas.microsoft.com/office/drawing/2014/main" id="{17EA5A80-7EE5-E82F-A70F-F148FEF32070}"/>
              </a:ext>
            </a:extLst>
          </p:cNvPr>
          <p:cNvPicPr>
            <a:picLocks noChangeAspect="1"/>
          </p:cNvPicPr>
          <p:nvPr userDrawn="1"/>
        </p:nvPicPr>
        <p:blipFill>
          <a:blip r:embed="rId6">
            <a:alphaModFix/>
          </a:blip>
          <a:stretch>
            <a:fillRect/>
          </a:stretch>
        </p:blipFill>
        <p:spPr>
          <a:xfrm>
            <a:off x="11069708" y="149147"/>
            <a:ext cx="981397" cy="842200"/>
          </a:xfrm>
          <a:prstGeom prst="rect">
            <a:avLst/>
          </a:prstGeom>
          <a:ln w="66675">
            <a:noFill/>
          </a:ln>
        </p:spPr>
      </p:pic>
      <p:sp>
        <p:nvSpPr>
          <p:cNvPr id="15" name="Date Placeholder 12">
            <a:extLst>
              <a:ext uri="{FF2B5EF4-FFF2-40B4-BE49-F238E27FC236}">
                <a16:creationId xmlns:a16="http://schemas.microsoft.com/office/drawing/2014/main" id="{18D25101-8D3A-4FCE-AD45-EFF7381EEA89}"/>
              </a:ext>
            </a:extLst>
          </p:cNvPr>
          <p:cNvSpPr>
            <a:spLocks noGrp="1"/>
          </p:cNvSpPr>
          <p:nvPr>
            <p:ph type="dt" sz="half" idx="2"/>
          </p:nvPr>
        </p:nvSpPr>
        <p:spPr>
          <a:xfrm>
            <a:off x="3151021" y="6473766"/>
            <a:ext cx="6857709" cy="306766"/>
          </a:xfrm>
          <a:prstGeom prst="rect">
            <a:avLst/>
          </a:prstGeom>
        </p:spPr>
        <p:txBody>
          <a:bodyPr vert="horz" lIns="91440" tIns="45720" rIns="91440" bIns="45720" rtlCol="0" anchor="b"/>
          <a:lstStyle>
            <a:lvl1pPr algn="l">
              <a:defRPr sz="1376">
                <a:solidFill>
                  <a:schemeClr val="tx1"/>
                </a:solidFill>
                <a:latin typeface="+mn-lt"/>
                <a:ea typeface="Roboto Condensed Light" panose="02000000000000000000" pitchFamily="2" charset="0"/>
              </a:defRPr>
            </a:lvl1pPr>
          </a:lstStyle>
          <a:p>
            <a:fld id="{10CD0060-CF93-4A5C-B8B0-87FB8F1D783B}" type="datetime1">
              <a:rPr lang="zh-CN" altLang="en-US" smtClean="0"/>
              <a:t>2024/11/6</a:t>
            </a:fld>
            <a:endParaRPr lang="en-US" dirty="0"/>
          </a:p>
        </p:txBody>
      </p:sp>
      <p:sp>
        <p:nvSpPr>
          <p:cNvPr id="16" name="Slide Number Placeholder 13">
            <a:extLst>
              <a:ext uri="{FF2B5EF4-FFF2-40B4-BE49-F238E27FC236}">
                <a16:creationId xmlns:a16="http://schemas.microsoft.com/office/drawing/2014/main" id="{9FD5FD96-2F1C-A83C-31B3-F7A0C195B017}"/>
              </a:ext>
            </a:extLst>
          </p:cNvPr>
          <p:cNvSpPr>
            <a:spLocks noGrp="1"/>
          </p:cNvSpPr>
          <p:nvPr>
            <p:ph type="sldNum" sz="quarter" idx="4"/>
          </p:nvPr>
        </p:nvSpPr>
        <p:spPr>
          <a:xfrm>
            <a:off x="10385676" y="6473766"/>
            <a:ext cx="598375" cy="308395"/>
          </a:xfrm>
          <a:prstGeom prst="rect">
            <a:avLst/>
          </a:prstGeom>
        </p:spPr>
        <p:txBody>
          <a:bodyPr vert="horz" lIns="91440" tIns="45720" rIns="91440" bIns="45720" rtlCol="0" anchor="b"/>
          <a:lstStyle>
            <a:lvl1pPr algn="r">
              <a:defRPr sz="1376">
                <a:solidFill>
                  <a:schemeClr val="tx1"/>
                </a:solidFill>
                <a:latin typeface="+mn-lt"/>
                <a:ea typeface="Roboto Condensed Light" panose="02000000000000000000" pitchFamily="2" charset="0"/>
              </a:defRPr>
            </a:lvl1pPr>
          </a:lstStyle>
          <a:p>
            <a:fld id="{33867F2A-E750-44E7-A740-D3E09DF683AD}" type="slidenum">
              <a:rPr lang="en-US" smtClean="0"/>
              <a:pPr/>
              <a:t>‹#›</a:t>
            </a:fld>
            <a:endParaRPr lang="en-US" dirty="0"/>
          </a:p>
        </p:txBody>
      </p:sp>
      <p:pic>
        <p:nvPicPr>
          <p:cNvPr id="20" name="Graphic 19">
            <a:extLst>
              <a:ext uri="{FF2B5EF4-FFF2-40B4-BE49-F238E27FC236}">
                <a16:creationId xmlns:a16="http://schemas.microsoft.com/office/drawing/2014/main" id="{69038FDA-08BA-A66A-1241-36A63C59580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16504" y="6517136"/>
            <a:ext cx="1170551" cy="195094"/>
          </a:xfrm>
          <a:prstGeom prst="rect">
            <a:avLst/>
          </a:prstGeom>
        </p:spPr>
      </p:pic>
      <p:grpSp>
        <p:nvGrpSpPr>
          <p:cNvPr id="21" name="Group 20">
            <a:extLst>
              <a:ext uri="{FF2B5EF4-FFF2-40B4-BE49-F238E27FC236}">
                <a16:creationId xmlns:a16="http://schemas.microsoft.com/office/drawing/2014/main" id="{C5D4EFA1-A84C-F8AD-9799-5ACEE8E43DC7}"/>
              </a:ext>
            </a:extLst>
          </p:cNvPr>
          <p:cNvGrpSpPr/>
          <p:nvPr userDrawn="1"/>
        </p:nvGrpSpPr>
        <p:grpSpPr>
          <a:xfrm>
            <a:off x="1624922" y="6474583"/>
            <a:ext cx="1418460" cy="306766"/>
            <a:chOff x="3645356" y="188193"/>
            <a:chExt cx="5677387" cy="1227805"/>
          </a:xfrm>
        </p:grpSpPr>
        <p:pic>
          <p:nvPicPr>
            <p:cNvPr id="22" name="Picture 21">
              <a:extLst>
                <a:ext uri="{FF2B5EF4-FFF2-40B4-BE49-F238E27FC236}">
                  <a16:creationId xmlns:a16="http://schemas.microsoft.com/office/drawing/2014/main" id="{7D51C634-BBE7-C8AC-9A88-CD89B5500A47}"/>
                </a:ext>
              </a:extLst>
            </p:cNvPr>
            <p:cNvPicPr>
              <a:picLocks noChangeAspect="1"/>
            </p:cNvPicPr>
            <p:nvPr userDrawn="1"/>
          </p:nvPicPr>
          <p:blipFill rotWithShape="1">
            <a:blip r:embed="rId9"/>
            <a:srcRect l="25668" r="25422" b="25369"/>
            <a:stretch/>
          </p:blipFill>
          <p:spPr>
            <a:xfrm>
              <a:off x="3645356" y="188193"/>
              <a:ext cx="1265256" cy="1227805"/>
            </a:xfrm>
            <a:prstGeom prst="rect">
              <a:avLst/>
            </a:prstGeom>
          </p:spPr>
        </p:pic>
        <p:pic>
          <p:nvPicPr>
            <p:cNvPr id="23" name="Picture 22">
              <a:extLst>
                <a:ext uri="{FF2B5EF4-FFF2-40B4-BE49-F238E27FC236}">
                  <a16:creationId xmlns:a16="http://schemas.microsoft.com/office/drawing/2014/main" id="{CA97D5C1-9506-E7FC-7C0D-931DA2D5FC06}"/>
                </a:ext>
              </a:extLst>
            </p:cNvPr>
            <p:cNvPicPr>
              <a:picLocks noChangeAspect="1"/>
            </p:cNvPicPr>
            <p:nvPr userDrawn="1"/>
          </p:nvPicPr>
          <p:blipFill rotWithShape="1">
            <a:blip r:embed="rId9"/>
            <a:srcRect t="80435"/>
            <a:stretch/>
          </p:blipFill>
          <p:spPr>
            <a:xfrm>
              <a:off x="5015386" y="482548"/>
              <a:ext cx="4307357" cy="535960"/>
            </a:xfrm>
            <a:prstGeom prst="rect">
              <a:avLst/>
            </a:prstGeom>
          </p:spPr>
        </p:pic>
      </p:grpSp>
    </p:spTree>
    <p:extLst>
      <p:ext uri="{BB962C8B-B14F-4D97-AF65-F5344CB8AC3E}">
        <p14:creationId xmlns:p14="http://schemas.microsoft.com/office/powerpoint/2010/main" val="209337353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6" r:id="rId3"/>
    <p:sldLayoutId id="2147483667" r:id="rId4"/>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389" rtl="0" eaLnBrk="1" latinLnBrk="0" hangingPunct="1">
        <a:lnSpc>
          <a:spcPct val="90000"/>
        </a:lnSpc>
        <a:spcBef>
          <a:spcPct val="0"/>
        </a:spcBef>
        <a:buNone/>
        <a:defRPr sz="3810" b="0" i="0" kern="1200" spc="-106" baseline="0">
          <a:ln w="15875" cmpd="sng">
            <a:noFill/>
            <a:round/>
          </a:ln>
          <a:solidFill>
            <a:schemeClr val="accent3"/>
          </a:solidFill>
          <a:latin typeface="+mj-lt"/>
          <a:ea typeface="Roboto" panose="02000000000000000000" pitchFamily="2" charset="0"/>
          <a:cs typeface="Roboto" panose="02000000000000000000" pitchFamily="2" charset="0"/>
        </a:defRPr>
      </a:lvl1pPr>
    </p:titleStyle>
    <p:bodyStyle>
      <a:lvl1pPr marL="304795" indent="-304795" algn="l" defTabSz="761976" rtl="0" eaLnBrk="1" latinLnBrk="0" hangingPunct="1">
        <a:lnSpc>
          <a:spcPct val="100000"/>
        </a:lnSpc>
        <a:spcBef>
          <a:spcPts val="1270"/>
        </a:spcBef>
        <a:buClr>
          <a:schemeClr val="tx1"/>
        </a:buClr>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
          <a:schemeClr val="tx1"/>
        </a:buClr>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
          <a:schemeClr val="tx1"/>
        </a:buClr>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
          <a:schemeClr val="tx1"/>
        </a:buClr>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
          <a:schemeClr val="tx1"/>
        </a:buClr>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4"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7" algn="l" defTabSz="914389" rtl="0" eaLnBrk="1" latinLnBrk="0" hangingPunct="1">
        <a:defRPr sz="1800" kern="1200">
          <a:solidFill>
            <a:schemeClr val="tx1"/>
          </a:solidFill>
          <a:latin typeface="+mn-lt"/>
          <a:ea typeface="+mn-ea"/>
          <a:cs typeface="+mn-cs"/>
        </a:defRPr>
      </a:lvl7pPr>
      <a:lvl8pPr marL="3200361"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benz@iis.ee.ethz.ch" TargetMode="External"/><Relationship Id="rId2" Type="http://schemas.openxmlformats.org/officeDocument/2006/relationships/hyperlink" Target="mailto:chizhang@iis.ee.ethz.ch"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pulp-platform/redmule" TargetMode="External"/><Relationship Id="rId3" Type="http://schemas.openxmlformats.org/officeDocument/2006/relationships/image" Target="../media/image17.gif"/><Relationship Id="rId7" Type="http://schemas.openxmlformats.org/officeDocument/2006/relationships/chart" Target="../charts/chart3.xml"/><Relationship Id="rId2" Type="http://schemas.openxmlformats.org/officeDocument/2006/relationships/image" Target="../media/image16.gif"/><Relationship Id="rId1" Type="http://schemas.openxmlformats.org/officeDocument/2006/relationships/slideLayout" Target="../slideLayouts/slideLayout3.xml"/><Relationship Id="rId6" Type="http://schemas.openxmlformats.org/officeDocument/2006/relationships/chart" Target="../charts/chart2.xml"/><Relationship Id="rId11" Type="http://schemas.openxmlformats.org/officeDocument/2006/relationships/image" Target="../media/image19.png"/><Relationship Id="rId5" Type="http://schemas.openxmlformats.org/officeDocument/2006/relationships/chart" Target="../charts/chart1.xml"/><Relationship Id="rId10" Type="http://schemas.openxmlformats.org/officeDocument/2006/relationships/hyperlink" Target="https://github.com/pulp-platform/FlooNoC" TargetMode="External"/><Relationship Id="rId4" Type="http://schemas.openxmlformats.org/officeDocument/2006/relationships/image" Target="../media/image18.gif"/><Relationship Id="rId9" Type="http://schemas.openxmlformats.org/officeDocument/2006/relationships/hyperlink" Target="https://github.com/pulp-platform/iDM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3.xml"/><Relationship Id="rId5" Type="http://schemas.openxmlformats.org/officeDocument/2006/relationships/chart" Target="../charts/chart5.xml"/><Relationship Id="rId4" Type="http://schemas.openxmlformats.org/officeDocument/2006/relationships/image" Target="../media/image28.gif"/></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chart" Target="../charts/char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C82FF-100A-C319-A0EF-0C0A6BAB09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E12ABB-D51F-9FC8-775F-6F2F27FF006A}"/>
              </a:ext>
            </a:extLst>
          </p:cNvPr>
          <p:cNvSpPr>
            <a:spLocks noGrp="1"/>
          </p:cNvSpPr>
          <p:nvPr>
            <p:ph type="title"/>
          </p:nvPr>
        </p:nvSpPr>
        <p:spPr>
          <a:xfrm>
            <a:off x="381484" y="1723799"/>
            <a:ext cx="10957075" cy="737298"/>
          </a:xfrm>
        </p:spPr>
        <p:txBody>
          <a:bodyPr/>
          <a:lstStyle/>
          <a:p>
            <a:r>
              <a:rPr lang="en-US" altLang="zh-CN" noProof="0"/>
              <a:t>SoftHier First-Year </a:t>
            </a:r>
            <a:r>
              <a:rPr lang="en-US" altLang="zh-CN" noProof="0" dirty="0"/>
              <a:t>Stage Report</a:t>
            </a:r>
            <a:endParaRPr lang="en-US" noProof="0" dirty="0"/>
          </a:p>
        </p:txBody>
      </p:sp>
      <p:sp>
        <p:nvSpPr>
          <p:cNvPr id="9" name="Text Placeholder 8">
            <a:extLst>
              <a:ext uri="{FF2B5EF4-FFF2-40B4-BE49-F238E27FC236}">
                <a16:creationId xmlns:a16="http://schemas.microsoft.com/office/drawing/2014/main" id="{C7BF300B-CDD7-0A9D-6229-20DCCD5D203F}"/>
              </a:ext>
            </a:extLst>
          </p:cNvPr>
          <p:cNvSpPr>
            <a:spLocks noGrp="1"/>
          </p:cNvSpPr>
          <p:nvPr>
            <p:ph type="body" sz="quarter" idx="14"/>
          </p:nvPr>
        </p:nvSpPr>
        <p:spPr>
          <a:xfrm>
            <a:off x="381487" y="3441348"/>
            <a:ext cx="6095742" cy="2278732"/>
          </a:xfrm>
        </p:spPr>
        <p:txBody>
          <a:bodyPr/>
          <a:lstStyle/>
          <a:p>
            <a:r>
              <a:rPr lang="en-US" b="1" noProof="0" dirty="0">
                <a:latin typeface="+mj-lt"/>
              </a:rPr>
              <a:t>Chi Zhang</a:t>
            </a:r>
            <a:r>
              <a:rPr lang="en-US" noProof="0" dirty="0"/>
              <a:t>		</a:t>
            </a:r>
            <a:r>
              <a:rPr lang="en-US" noProof="0" dirty="0">
                <a:solidFill>
                  <a:schemeClr val="tx1"/>
                </a:solidFill>
                <a:hlinkClick r:id="rId2"/>
              </a:rPr>
              <a:t>chizhang@iis.ee.ethz.ch</a:t>
            </a:r>
            <a:endParaRPr lang="en-US" altLang="zh-CN" dirty="0">
              <a:solidFill>
                <a:schemeClr val="tx1"/>
              </a:solidFill>
            </a:endParaRPr>
          </a:p>
          <a:p>
            <a:r>
              <a:rPr lang="en-US" altLang="zh-CN" b="1" noProof="0" dirty="0">
                <a:latin typeface="+mj-lt"/>
              </a:rPr>
              <a:t>Thomas Be</a:t>
            </a:r>
            <a:r>
              <a:rPr lang="en-US" altLang="zh-CN" b="1" dirty="0" err="1">
                <a:latin typeface="+mj-lt"/>
              </a:rPr>
              <a:t>nz</a:t>
            </a:r>
            <a:r>
              <a:rPr lang="en-US" altLang="zh-CN" noProof="0" dirty="0"/>
              <a:t>	 	</a:t>
            </a:r>
            <a:r>
              <a:rPr lang="en-US" altLang="zh-CN" dirty="0" err="1">
                <a:solidFill>
                  <a:schemeClr val="tx1"/>
                </a:solidFill>
                <a:hlinkClick r:id="rId3"/>
              </a:rPr>
              <a:t>tbenz</a:t>
            </a:r>
            <a:r>
              <a:rPr lang="en-US" altLang="zh-CN" noProof="0" dirty="0">
                <a:solidFill>
                  <a:schemeClr val="tx1"/>
                </a:solidFill>
                <a:hlinkClick r:id="rId3"/>
              </a:rPr>
              <a:t>@iis.ee.ethz.ch</a:t>
            </a:r>
            <a:endParaRPr lang="en-US" altLang="zh-CN" dirty="0">
              <a:solidFill>
                <a:schemeClr val="tx1"/>
              </a:solidFill>
            </a:endParaRPr>
          </a:p>
          <a:p>
            <a:r>
              <a:rPr lang="en-US" altLang="zh-CN" b="1" noProof="0" dirty="0">
                <a:latin typeface="+mj-lt"/>
              </a:rPr>
              <a:t>Luca Colagrande</a:t>
            </a:r>
            <a:r>
              <a:rPr lang="en-US" altLang="zh-CN" noProof="0" dirty="0"/>
              <a:t>	</a:t>
            </a:r>
            <a:r>
              <a:rPr lang="en-US" altLang="zh-CN" noProof="0" dirty="0">
                <a:solidFill>
                  <a:schemeClr val="tx1"/>
                </a:solidFill>
                <a:hlinkClick r:id="rId2"/>
              </a:rPr>
              <a:t>colluca@iis.ee.ethz.ch</a:t>
            </a:r>
            <a:endParaRPr lang="en-US" altLang="zh-CN" noProof="0" dirty="0">
              <a:solidFill>
                <a:schemeClr val="tx1"/>
              </a:solidFill>
            </a:endParaRPr>
          </a:p>
          <a:p>
            <a:endParaRPr lang="en-US" noProof="0" dirty="0">
              <a:solidFill>
                <a:schemeClr val="tx1"/>
              </a:solidFill>
            </a:endParaRPr>
          </a:p>
          <a:p>
            <a:endParaRPr lang="en-US" noProof="0" dirty="0">
              <a:solidFill>
                <a:schemeClr val="tx1"/>
              </a:solidFill>
            </a:endParaRPr>
          </a:p>
        </p:txBody>
      </p:sp>
    </p:spTree>
    <p:extLst>
      <p:ext uri="{BB962C8B-B14F-4D97-AF65-F5344CB8AC3E}">
        <p14:creationId xmlns:p14="http://schemas.microsoft.com/office/powerpoint/2010/main" val="244539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D79B-5E16-B1F3-D45A-2DB51CB8468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6357021-AAFF-F24E-6B52-BE4012ECC0AB}"/>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M1-WP1: High-Level Simulation Model – Integrate </a:t>
            </a:r>
            <a:r>
              <a:rPr lang="en-US" altLang="zh-CN" dirty="0" err="1"/>
              <a:t>DRAMSys</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10F09E66-754B-C878-4C8D-C8591EEE2D18}"/>
              </a:ext>
            </a:extLst>
          </p:cNvPr>
          <p:cNvSpPr txBox="1">
            <a:spLocks/>
          </p:cNvSpPr>
          <p:nvPr/>
        </p:nvSpPr>
        <p:spPr>
          <a:xfrm>
            <a:off x="316500" y="791242"/>
            <a:ext cx="11875500" cy="306955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DRAMSys5.0 (© Fraunhofer IESE): </a:t>
            </a:r>
          </a:p>
          <a:p>
            <a:pPr lvl="1">
              <a:lnSpc>
                <a:spcPts val="2700"/>
              </a:lnSpc>
              <a:defRPr/>
            </a:pPr>
            <a:r>
              <a:rPr lang="pt-BR" altLang="zh-CN" sz="1800" dirty="0"/>
              <a:t>A flexible DRAM subsystem simulator</a:t>
            </a:r>
            <a:endParaRPr lang="en-US" altLang="zh-CN" sz="1800" dirty="0"/>
          </a:p>
          <a:p>
            <a:pPr lvl="1">
              <a:lnSpc>
                <a:spcPts val="2700"/>
              </a:lnSpc>
              <a:defRPr/>
            </a:pPr>
            <a:r>
              <a:rPr lang="en-US" altLang="zh-CN" sz="1800" dirty="0"/>
              <a:t>Based on </a:t>
            </a:r>
            <a:r>
              <a:rPr lang="en-US" altLang="zh-CN" sz="1800" dirty="0" err="1"/>
              <a:t>SystemC</a:t>
            </a:r>
            <a:r>
              <a:rPr lang="en-US" altLang="zh-CN" sz="1800" dirty="0"/>
              <a:t> TLM-2.0, event-driven, fast simulation, JEDEC standard</a:t>
            </a:r>
          </a:p>
          <a:p>
            <a:pPr lvl="1">
              <a:lnSpc>
                <a:spcPts val="2700"/>
              </a:lnSpc>
              <a:defRPr/>
            </a:pPr>
            <a:r>
              <a:rPr lang="en-US" altLang="zh-CN" sz="1800" dirty="0"/>
              <a:t>Support </a:t>
            </a:r>
            <a:r>
              <a:rPr lang="en-US" altLang="zh-CN" sz="1800" b="1" dirty="0"/>
              <a:t>accurate simulation of DDR4, DDR3, HBM2, HBM2E, LPDDR4</a:t>
            </a:r>
            <a:r>
              <a:rPr lang="en-US" altLang="zh-CN" sz="1800" dirty="0"/>
              <a:t> </a:t>
            </a:r>
          </a:p>
          <a:p>
            <a:pPr>
              <a:lnSpc>
                <a:spcPts val="2700"/>
              </a:lnSpc>
              <a:defRPr/>
            </a:pPr>
            <a:r>
              <a:rPr lang="en-US" altLang="zh-CN" sz="2400" dirty="0"/>
              <a:t>Integration with GVSoC</a:t>
            </a:r>
          </a:p>
          <a:p>
            <a:pPr lvl="1">
              <a:lnSpc>
                <a:spcPts val="2700"/>
              </a:lnSpc>
              <a:defRPr/>
            </a:pPr>
            <a:r>
              <a:rPr lang="en-US" altLang="zh-CN" sz="1800" dirty="0"/>
              <a:t>Synchronization of </a:t>
            </a:r>
            <a:r>
              <a:rPr lang="en-US" altLang="zh-CN" sz="1800" dirty="0" err="1"/>
              <a:t>DRAMSys</a:t>
            </a:r>
            <a:r>
              <a:rPr lang="en-US" altLang="zh-CN" sz="1800" dirty="0"/>
              <a:t> (</a:t>
            </a:r>
            <a:r>
              <a:rPr lang="en-US" altLang="zh-CN" sz="1800" dirty="0" err="1"/>
              <a:t>SystemC</a:t>
            </a:r>
            <a:r>
              <a:rPr lang="en-US" altLang="zh-CN" sz="1800" dirty="0"/>
              <a:t>) and GVSoC time engine</a:t>
            </a:r>
          </a:p>
          <a:p>
            <a:pPr lvl="1">
              <a:lnSpc>
                <a:spcPts val="2700"/>
              </a:lnSpc>
              <a:defRPr/>
            </a:pPr>
            <a:r>
              <a:rPr lang="en-US" altLang="zh-CN" sz="1800" dirty="0"/>
              <a:t>Interface bridge between </a:t>
            </a:r>
            <a:r>
              <a:rPr lang="en-US" altLang="zh-CN" sz="1800" dirty="0" err="1"/>
              <a:t>DRAMsys</a:t>
            </a:r>
            <a:r>
              <a:rPr lang="en-US" altLang="zh-CN" sz="1800" dirty="0"/>
              <a:t> and GVSoC</a:t>
            </a:r>
            <a:endParaRPr lang="en-US" altLang="zh-CN" sz="1977" dirty="0"/>
          </a:p>
          <a:p>
            <a:pPr lvl="1">
              <a:defRPr/>
            </a:pPr>
            <a:endParaRPr lang="en-US" altLang="zh-CN" sz="1800" dirty="0"/>
          </a:p>
        </p:txBody>
      </p:sp>
      <p:sp>
        <p:nvSpPr>
          <p:cNvPr id="16" name="矩形 15">
            <a:extLst>
              <a:ext uri="{FF2B5EF4-FFF2-40B4-BE49-F238E27FC236}">
                <a16:creationId xmlns:a16="http://schemas.microsoft.com/office/drawing/2014/main" id="{F88035AA-E7E3-F294-C135-53A0DBC0A4B2}"/>
              </a:ext>
            </a:extLst>
          </p:cNvPr>
          <p:cNvSpPr/>
          <p:nvPr/>
        </p:nvSpPr>
        <p:spPr>
          <a:xfrm>
            <a:off x="1605015" y="3936714"/>
            <a:ext cx="3360853" cy="2489873"/>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83855"/>
            <a:endParaRPr lang="zh-CN" altLang="en-US" sz="1400" b="1" dirty="0">
              <a:solidFill>
                <a:srgbClr val="FFFFFF"/>
              </a:solidFill>
              <a:latin typeface="Arial Narrow" panose="020B0604020202020204" pitchFamily="34" charset="0"/>
              <a:cs typeface="Arial Narrow" panose="020B0604020202020204" pitchFamily="34" charset="0"/>
            </a:endParaRPr>
          </a:p>
        </p:txBody>
      </p:sp>
      <p:sp>
        <p:nvSpPr>
          <p:cNvPr id="17" name="Slide Number Placeholder 4">
            <a:extLst>
              <a:ext uri="{FF2B5EF4-FFF2-40B4-BE49-F238E27FC236}">
                <a16:creationId xmlns:a16="http://schemas.microsoft.com/office/drawing/2014/main" id="{E85567AA-9BE9-83E0-3C73-9D2EF24A3E4C}"/>
              </a:ext>
            </a:extLst>
          </p:cNvPr>
          <p:cNvSpPr txBox="1">
            <a:spLocks/>
          </p:cNvSpPr>
          <p:nvPr/>
        </p:nvSpPr>
        <p:spPr>
          <a:xfrm>
            <a:off x="9709995" y="6610557"/>
            <a:ext cx="480110" cy="247443"/>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83855"/>
            <a:fld id="{33867F2A-E750-44E7-A740-D3E09DF683AD}" type="slidenum">
              <a:rPr lang="en-US" sz="1200" smtClean="0">
                <a:solidFill>
                  <a:srgbClr val="FFFFFF"/>
                </a:solidFill>
                <a:latin typeface="Calibri Light"/>
              </a:rPr>
              <a:pPr defTabSz="483855"/>
              <a:t>10</a:t>
            </a:fld>
            <a:endParaRPr lang="en-US" sz="1200" dirty="0">
              <a:solidFill>
                <a:srgbClr val="FFFFFF"/>
              </a:solidFill>
              <a:latin typeface="Calibri Light"/>
            </a:endParaRPr>
          </a:p>
        </p:txBody>
      </p:sp>
      <p:sp>
        <p:nvSpPr>
          <p:cNvPr id="18" name="Slide Number Placeholder 4">
            <a:extLst>
              <a:ext uri="{FF2B5EF4-FFF2-40B4-BE49-F238E27FC236}">
                <a16:creationId xmlns:a16="http://schemas.microsoft.com/office/drawing/2014/main" id="{F3FE65CF-B74F-344F-BB14-C8F3B0CC72C8}"/>
              </a:ext>
            </a:extLst>
          </p:cNvPr>
          <p:cNvSpPr txBox="1">
            <a:spLocks/>
          </p:cNvSpPr>
          <p:nvPr/>
        </p:nvSpPr>
        <p:spPr>
          <a:xfrm>
            <a:off x="9709996" y="6610520"/>
            <a:ext cx="480110" cy="247440"/>
          </a:xfrm>
          <a:prstGeom prst="rect">
            <a:avLst/>
          </a:prstGeom>
        </p:spPr>
        <p:txBody>
          <a:bodyPr vert="horz" lIns="96770" tIns="48385" rIns="96770" bIns="48385" rtlCol="0" anchor="b"/>
          <a:lstStyle>
            <a:defPPr>
              <a:defRPr lang="en-US"/>
            </a:defPPr>
            <a:lvl1pPr marL="0" algn="r" defTabSz="457200" rtl="0" eaLnBrk="1" latinLnBrk="0" hangingPunct="1">
              <a:defRPr sz="1300" kern="1200">
                <a:solidFill>
                  <a:schemeClr val="bg2"/>
                </a:solidFill>
                <a:latin typeface="+mn-lt"/>
                <a:ea typeface="Roboto Condensed Light" panose="02000000000000000000" pitchFamily="2"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83855"/>
            <a:fld id="{33867F2A-E750-44E7-A740-D3E09DF683AD}" type="slidenum">
              <a:rPr lang="en-US" sz="1050">
                <a:solidFill>
                  <a:srgbClr val="FFFFFF"/>
                </a:solidFill>
                <a:latin typeface="Calibri Light"/>
              </a:rPr>
              <a:pPr defTabSz="483855"/>
              <a:t>10</a:t>
            </a:fld>
            <a:endParaRPr lang="en-US" sz="1050" dirty="0">
              <a:solidFill>
                <a:srgbClr val="FFFFFF"/>
              </a:solidFill>
              <a:latin typeface="Calibri Light"/>
            </a:endParaRPr>
          </a:p>
        </p:txBody>
      </p:sp>
      <p:sp>
        <p:nvSpPr>
          <p:cNvPr id="19" name="Slide Number Placeholder 4">
            <a:extLst>
              <a:ext uri="{FF2B5EF4-FFF2-40B4-BE49-F238E27FC236}">
                <a16:creationId xmlns:a16="http://schemas.microsoft.com/office/drawing/2014/main" id="{D4B84AEC-80DC-7575-255C-8016FEC0DDA4}"/>
              </a:ext>
            </a:extLst>
          </p:cNvPr>
          <p:cNvSpPr txBox="1">
            <a:spLocks/>
          </p:cNvSpPr>
          <p:nvPr/>
        </p:nvSpPr>
        <p:spPr>
          <a:xfrm>
            <a:off x="9709996" y="6610520"/>
            <a:ext cx="480110" cy="247440"/>
          </a:xfrm>
          <a:prstGeom prst="rect">
            <a:avLst/>
          </a:prstGeom>
        </p:spPr>
        <p:txBody>
          <a:bodyPr vert="horz" lIns="96770" tIns="48385" rIns="96770" bIns="48385" rtlCol="0" anchor="b"/>
          <a:lstStyle>
            <a:defPPr>
              <a:defRPr lang="en-US"/>
            </a:defPPr>
            <a:lvl1pPr marL="0" algn="r" defTabSz="457200" rtl="0" eaLnBrk="1" latinLnBrk="0" hangingPunct="1">
              <a:defRPr sz="1300" kern="1200">
                <a:solidFill>
                  <a:schemeClr val="bg2"/>
                </a:solidFill>
                <a:latin typeface="+mn-lt"/>
                <a:ea typeface="Roboto Condensed Light" panose="02000000000000000000" pitchFamily="2" charset="0"/>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83855"/>
            <a:fld id="{33867F2A-E750-44E7-A740-D3E09DF683AD}" type="slidenum">
              <a:rPr lang="en-US" sz="1050">
                <a:solidFill>
                  <a:srgbClr val="FFFFFF"/>
                </a:solidFill>
                <a:latin typeface="Calibri Light"/>
              </a:rPr>
              <a:pPr defTabSz="483855"/>
              <a:t>10</a:t>
            </a:fld>
            <a:endParaRPr lang="en-US" sz="1050" dirty="0">
              <a:solidFill>
                <a:srgbClr val="FFFFFF"/>
              </a:solidFill>
              <a:latin typeface="Calibri Light"/>
            </a:endParaRPr>
          </a:p>
        </p:txBody>
      </p:sp>
      <p:sp>
        <p:nvSpPr>
          <p:cNvPr id="21" name="矩形 20">
            <a:extLst>
              <a:ext uri="{FF2B5EF4-FFF2-40B4-BE49-F238E27FC236}">
                <a16:creationId xmlns:a16="http://schemas.microsoft.com/office/drawing/2014/main" id="{3A1B40D5-1941-D7EA-4E68-32EE4A63FB10}"/>
              </a:ext>
            </a:extLst>
          </p:cNvPr>
          <p:cNvSpPr/>
          <p:nvPr/>
        </p:nvSpPr>
        <p:spPr>
          <a:xfrm>
            <a:off x="1718542" y="4037813"/>
            <a:ext cx="2243766" cy="2260774"/>
          </a:xfrm>
          <a:prstGeom prst="rect">
            <a:avLst/>
          </a:prstGeom>
          <a:no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83855"/>
            <a:endParaRPr lang="zh-CN" altLang="en-US" sz="1400" b="1" dirty="0">
              <a:solidFill>
                <a:srgbClr val="FFFFFF"/>
              </a:solidFill>
              <a:latin typeface="Arial Narrow" panose="020B0604020202020204" pitchFamily="34" charset="0"/>
              <a:cs typeface="Arial Narrow" panose="020B0604020202020204" pitchFamily="34" charset="0"/>
            </a:endParaRPr>
          </a:p>
        </p:txBody>
      </p:sp>
      <p:grpSp>
        <p:nvGrpSpPr>
          <p:cNvPr id="22" name="组合 21">
            <a:extLst>
              <a:ext uri="{FF2B5EF4-FFF2-40B4-BE49-F238E27FC236}">
                <a16:creationId xmlns:a16="http://schemas.microsoft.com/office/drawing/2014/main" id="{71DFA08F-3EC8-C9DA-5AF8-5EDEB7FA4529}"/>
              </a:ext>
            </a:extLst>
          </p:cNvPr>
          <p:cNvGrpSpPr/>
          <p:nvPr/>
        </p:nvGrpSpPr>
        <p:grpSpPr>
          <a:xfrm>
            <a:off x="1798418" y="4414208"/>
            <a:ext cx="2070999" cy="1893949"/>
            <a:chOff x="4599563" y="3213678"/>
            <a:chExt cx="2700397" cy="2342331"/>
          </a:xfrm>
        </p:grpSpPr>
        <p:sp>
          <p:nvSpPr>
            <p:cNvPr id="28" name="矩形 27">
              <a:extLst>
                <a:ext uri="{FF2B5EF4-FFF2-40B4-BE49-F238E27FC236}">
                  <a16:creationId xmlns:a16="http://schemas.microsoft.com/office/drawing/2014/main" id="{334E4468-2A42-22C2-536C-8045E14963CF}"/>
                </a:ext>
              </a:extLst>
            </p:cNvPr>
            <p:cNvSpPr/>
            <p:nvPr/>
          </p:nvSpPr>
          <p:spPr>
            <a:xfrm>
              <a:off x="5307496" y="4552122"/>
              <a:ext cx="1330635" cy="75139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83855"/>
              <a:r>
                <a:rPr lang="en-US" altLang="zh-CN" b="1" dirty="0">
                  <a:solidFill>
                    <a:srgbClr val="FFFFFF"/>
                  </a:solidFill>
                  <a:latin typeface="Arial Narrow" panose="020B0604020202020204" pitchFamily="34" charset="0"/>
                  <a:cs typeface="Arial Narrow" panose="020B0604020202020204" pitchFamily="34" charset="0"/>
                </a:rPr>
                <a:t>CTRL</a:t>
              </a:r>
              <a:endParaRPr lang="zh-CN" altLang="en-US" b="1" dirty="0">
                <a:solidFill>
                  <a:srgbClr val="FFFFFF"/>
                </a:solidFill>
                <a:latin typeface="Arial Narrow" panose="020B0604020202020204" pitchFamily="34" charset="0"/>
                <a:cs typeface="Arial Narrow" panose="020B0604020202020204" pitchFamily="34" charset="0"/>
              </a:endParaRPr>
            </a:p>
          </p:txBody>
        </p:sp>
        <p:sp>
          <p:nvSpPr>
            <p:cNvPr id="29" name="矩形 28">
              <a:extLst>
                <a:ext uri="{FF2B5EF4-FFF2-40B4-BE49-F238E27FC236}">
                  <a16:creationId xmlns:a16="http://schemas.microsoft.com/office/drawing/2014/main" id="{9EAC78C6-9759-2ED3-6F7F-42807288F452}"/>
                </a:ext>
              </a:extLst>
            </p:cNvPr>
            <p:cNvSpPr/>
            <p:nvPr/>
          </p:nvSpPr>
          <p:spPr>
            <a:xfrm>
              <a:off x="5307495" y="3213678"/>
              <a:ext cx="1330635" cy="75139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83855"/>
              <a:r>
                <a:rPr lang="en-US" altLang="zh-CN" b="1" dirty="0">
                  <a:solidFill>
                    <a:srgbClr val="FFFFFF"/>
                  </a:solidFill>
                  <a:latin typeface="Arial Narrow" panose="020B0604020202020204" pitchFamily="34" charset="0"/>
                  <a:cs typeface="Arial Narrow" panose="020B0604020202020204" pitchFamily="34" charset="0"/>
                </a:rPr>
                <a:t>DRAM</a:t>
              </a:r>
              <a:endParaRPr lang="zh-CN" altLang="en-US" b="1" dirty="0">
                <a:solidFill>
                  <a:srgbClr val="FFFFFF"/>
                </a:solidFill>
                <a:latin typeface="Arial Narrow" panose="020B0604020202020204" pitchFamily="34" charset="0"/>
                <a:cs typeface="Arial Narrow" panose="020B0604020202020204" pitchFamily="34" charset="0"/>
              </a:endParaRPr>
            </a:p>
          </p:txBody>
        </p:sp>
        <p:cxnSp>
          <p:nvCxnSpPr>
            <p:cNvPr id="30" name="直接箭头连接符 29">
              <a:extLst>
                <a:ext uri="{FF2B5EF4-FFF2-40B4-BE49-F238E27FC236}">
                  <a16:creationId xmlns:a16="http://schemas.microsoft.com/office/drawing/2014/main" id="{6FF41176-2D3D-87DB-E746-6375DA7C38D0}"/>
                </a:ext>
              </a:extLst>
            </p:cNvPr>
            <p:cNvCxnSpPr>
              <a:cxnSpLocks/>
            </p:cNvCxnSpPr>
            <p:nvPr/>
          </p:nvCxnSpPr>
          <p:spPr>
            <a:xfrm>
              <a:off x="5706118" y="3988746"/>
              <a:ext cx="1" cy="563376"/>
            </a:xfrm>
            <a:prstGeom prst="straightConnector1">
              <a:avLst/>
            </a:prstGeom>
            <a:ln w="12700">
              <a:solidFill>
                <a:schemeClr val="tx2"/>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1" name="直接箭头连接符 30">
              <a:extLst>
                <a:ext uri="{FF2B5EF4-FFF2-40B4-BE49-F238E27FC236}">
                  <a16:creationId xmlns:a16="http://schemas.microsoft.com/office/drawing/2014/main" id="{FF2BD1BC-D931-9A1C-BB40-B611179740F5}"/>
                </a:ext>
              </a:extLst>
            </p:cNvPr>
            <p:cNvCxnSpPr/>
            <p:nvPr/>
          </p:nvCxnSpPr>
          <p:spPr>
            <a:xfrm>
              <a:off x="5807548" y="3988746"/>
              <a:ext cx="1" cy="563376"/>
            </a:xfrm>
            <a:prstGeom prst="straightConnector1">
              <a:avLst/>
            </a:prstGeom>
            <a:ln w="12700">
              <a:solidFill>
                <a:schemeClr val="tx2"/>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31">
              <a:extLst>
                <a:ext uri="{FF2B5EF4-FFF2-40B4-BE49-F238E27FC236}">
                  <a16:creationId xmlns:a16="http://schemas.microsoft.com/office/drawing/2014/main" id="{722499EA-599A-D527-35C1-D31C3601682F}"/>
                </a:ext>
              </a:extLst>
            </p:cNvPr>
            <p:cNvCxnSpPr/>
            <p:nvPr/>
          </p:nvCxnSpPr>
          <p:spPr>
            <a:xfrm>
              <a:off x="5908978" y="3988746"/>
              <a:ext cx="1" cy="563376"/>
            </a:xfrm>
            <a:prstGeom prst="straightConnector1">
              <a:avLst/>
            </a:prstGeom>
            <a:ln w="12700">
              <a:solidFill>
                <a:schemeClr val="tx2"/>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3" name="直接箭头连接符 32">
              <a:extLst>
                <a:ext uri="{FF2B5EF4-FFF2-40B4-BE49-F238E27FC236}">
                  <a16:creationId xmlns:a16="http://schemas.microsoft.com/office/drawing/2014/main" id="{E578DE22-C619-3CE1-34D1-F0503F4DAA42}"/>
                </a:ext>
              </a:extLst>
            </p:cNvPr>
            <p:cNvCxnSpPr/>
            <p:nvPr/>
          </p:nvCxnSpPr>
          <p:spPr>
            <a:xfrm>
              <a:off x="6010408" y="3988746"/>
              <a:ext cx="1" cy="563376"/>
            </a:xfrm>
            <a:prstGeom prst="straightConnector1">
              <a:avLst/>
            </a:prstGeom>
            <a:ln w="12700">
              <a:solidFill>
                <a:schemeClr val="tx2"/>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4" name="直接箭头连接符 33">
              <a:extLst>
                <a:ext uri="{FF2B5EF4-FFF2-40B4-BE49-F238E27FC236}">
                  <a16:creationId xmlns:a16="http://schemas.microsoft.com/office/drawing/2014/main" id="{77E9542D-A6A3-C780-F3C2-1DA428D746AB}"/>
                </a:ext>
              </a:extLst>
            </p:cNvPr>
            <p:cNvCxnSpPr/>
            <p:nvPr/>
          </p:nvCxnSpPr>
          <p:spPr>
            <a:xfrm>
              <a:off x="6111838" y="3988746"/>
              <a:ext cx="1" cy="563376"/>
            </a:xfrm>
            <a:prstGeom prst="straightConnector1">
              <a:avLst/>
            </a:prstGeom>
            <a:ln w="12700">
              <a:solidFill>
                <a:schemeClr val="tx2"/>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5" name="直接箭头连接符 34">
              <a:extLst>
                <a:ext uri="{FF2B5EF4-FFF2-40B4-BE49-F238E27FC236}">
                  <a16:creationId xmlns:a16="http://schemas.microsoft.com/office/drawing/2014/main" id="{82FB1FE0-9E64-B671-796A-480F96FBF36B}"/>
                </a:ext>
              </a:extLst>
            </p:cNvPr>
            <p:cNvCxnSpPr/>
            <p:nvPr/>
          </p:nvCxnSpPr>
          <p:spPr>
            <a:xfrm>
              <a:off x="6213268" y="3988746"/>
              <a:ext cx="1" cy="563376"/>
            </a:xfrm>
            <a:prstGeom prst="straightConnector1">
              <a:avLst/>
            </a:prstGeom>
            <a:ln w="12700">
              <a:solidFill>
                <a:schemeClr val="tx2"/>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36" name="箭头: 下 35">
              <a:extLst>
                <a:ext uri="{FF2B5EF4-FFF2-40B4-BE49-F238E27FC236}">
                  <a16:creationId xmlns:a16="http://schemas.microsoft.com/office/drawing/2014/main" id="{FDC48233-04F5-0DA8-B29E-49B4BE35B4EB}"/>
                </a:ext>
              </a:extLst>
            </p:cNvPr>
            <p:cNvSpPr/>
            <p:nvPr/>
          </p:nvSpPr>
          <p:spPr>
            <a:xfrm>
              <a:off x="5740049" y="5291687"/>
              <a:ext cx="483355" cy="264322"/>
            </a:xfrm>
            <a:prstGeom prst="downArrow">
              <a:avLst>
                <a:gd name="adj1" fmla="val 62481"/>
                <a:gd name="adj2" fmla="val 5015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83855"/>
              <a:endParaRPr lang="zh-CN" altLang="en-US" sz="1400" b="1" dirty="0">
                <a:solidFill>
                  <a:srgbClr val="FFFFFF"/>
                </a:solidFill>
                <a:latin typeface="Arial Narrow" panose="020B0604020202020204" pitchFamily="34" charset="0"/>
                <a:cs typeface="Arial Narrow" panose="020B0604020202020204" pitchFamily="34" charset="0"/>
              </a:endParaRPr>
            </a:p>
          </p:txBody>
        </p:sp>
        <p:cxnSp>
          <p:nvCxnSpPr>
            <p:cNvPr id="37" name="直接连接符 36">
              <a:extLst>
                <a:ext uri="{FF2B5EF4-FFF2-40B4-BE49-F238E27FC236}">
                  <a16:creationId xmlns:a16="http://schemas.microsoft.com/office/drawing/2014/main" id="{4DB9E3E2-F4B1-C1ED-A72D-524BD5F82F68}"/>
                </a:ext>
              </a:extLst>
            </p:cNvPr>
            <p:cNvCxnSpPr/>
            <p:nvPr/>
          </p:nvCxnSpPr>
          <p:spPr>
            <a:xfrm>
              <a:off x="4749800" y="4387333"/>
              <a:ext cx="2550160" cy="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78C5013-9D78-FEA9-1F99-03059AAA6C89}"/>
                </a:ext>
              </a:extLst>
            </p:cNvPr>
            <p:cNvSpPr txBox="1"/>
            <p:nvPr/>
          </p:nvSpPr>
          <p:spPr>
            <a:xfrm>
              <a:off x="4599563" y="4507633"/>
              <a:ext cx="1079626" cy="323545"/>
            </a:xfrm>
            <a:prstGeom prst="rect">
              <a:avLst/>
            </a:prstGeom>
            <a:noFill/>
          </p:spPr>
          <p:txBody>
            <a:bodyPr wrap="square">
              <a:spAutoFit/>
            </a:bodyPr>
            <a:lstStyle/>
            <a:p>
              <a:pPr defTabSz="483855"/>
              <a:r>
                <a:rPr lang="en-US" altLang="zh-CN" sz="1050" b="1" dirty="0">
                  <a:solidFill>
                    <a:srgbClr val="000000"/>
                  </a:solidFill>
                  <a:latin typeface="Calibri Light"/>
                </a:rPr>
                <a:t>On-chip</a:t>
              </a:r>
              <a:endParaRPr lang="zh-CN" altLang="en-US" sz="1050" b="1" dirty="0">
                <a:solidFill>
                  <a:srgbClr val="000000"/>
                </a:solidFill>
                <a:latin typeface="Calibri Light"/>
              </a:endParaRPr>
            </a:p>
          </p:txBody>
        </p:sp>
        <p:sp>
          <p:nvSpPr>
            <p:cNvPr id="39" name="文本框 38">
              <a:extLst>
                <a:ext uri="{FF2B5EF4-FFF2-40B4-BE49-F238E27FC236}">
                  <a16:creationId xmlns:a16="http://schemas.microsoft.com/office/drawing/2014/main" id="{DCA494EC-D6EE-DE19-A027-106EF087727A}"/>
                </a:ext>
              </a:extLst>
            </p:cNvPr>
            <p:cNvSpPr txBox="1"/>
            <p:nvPr/>
          </p:nvSpPr>
          <p:spPr>
            <a:xfrm>
              <a:off x="4599563" y="4005129"/>
              <a:ext cx="1079626" cy="323545"/>
            </a:xfrm>
            <a:prstGeom prst="rect">
              <a:avLst/>
            </a:prstGeom>
            <a:noFill/>
          </p:spPr>
          <p:txBody>
            <a:bodyPr wrap="square">
              <a:spAutoFit/>
            </a:bodyPr>
            <a:lstStyle/>
            <a:p>
              <a:pPr defTabSz="483855"/>
              <a:r>
                <a:rPr lang="en-US" altLang="zh-CN" sz="1050" b="1" dirty="0">
                  <a:solidFill>
                    <a:srgbClr val="000000"/>
                  </a:solidFill>
                  <a:latin typeface="Calibri Light"/>
                </a:rPr>
                <a:t>Off-chip</a:t>
              </a:r>
              <a:endParaRPr lang="zh-CN" altLang="en-US" sz="1050" b="1" dirty="0">
                <a:solidFill>
                  <a:srgbClr val="000000"/>
                </a:solidFill>
                <a:latin typeface="Calibri Light"/>
              </a:endParaRPr>
            </a:p>
          </p:txBody>
        </p:sp>
      </p:grpSp>
      <p:sp>
        <p:nvSpPr>
          <p:cNvPr id="24" name="文本框 23">
            <a:extLst>
              <a:ext uri="{FF2B5EF4-FFF2-40B4-BE49-F238E27FC236}">
                <a16:creationId xmlns:a16="http://schemas.microsoft.com/office/drawing/2014/main" id="{3F99B9FE-9F37-B97D-A37F-FA57F33031DE}"/>
              </a:ext>
            </a:extLst>
          </p:cNvPr>
          <p:cNvSpPr txBox="1"/>
          <p:nvPr/>
        </p:nvSpPr>
        <p:spPr>
          <a:xfrm>
            <a:off x="2035717" y="4069824"/>
            <a:ext cx="2064238" cy="338554"/>
          </a:xfrm>
          <a:prstGeom prst="rect">
            <a:avLst/>
          </a:prstGeom>
          <a:noFill/>
        </p:spPr>
        <p:txBody>
          <a:bodyPr wrap="square">
            <a:spAutoFit/>
          </a:bodyPr>
          <a:lstStyle/>
          <a:p>
            <a:pPr defTabSz="483855"/>
            <a:r>
              <a:rPr lang="en-US" altLang="zh-CN" sz="1600" b="1" i="1" dirty="0" err="1">
                <a:solidFill>
                  <a:srgbClr val="5D5D5D"/>
                </a:solidFill>
                <a:latin typeface="Calibri Light"/>
              </a:rPr>
              <a:t>SystemC</a:t>
            </a:r>
            <a:r>
              <a:rPr lang="en-US" altLang="zh-CN" sz="1600" b="1" i="1" dirty="0">
                <a:solidFill>
                  <a:srgbClr val="5D5D5D"/>
                </a:solidFill>
                <a:latin typeface="Calibri Light"/>
              </a:rPr>
              <a:t> Models</a:t>
            </a:r>
            <a:endParaRPr lang="zh-CN" altLang="en-US" sz="1600" b="1" i="1" dirty="0">
              <a:solidFill>
                <a:srgbClr val="5D5D5D"/>
              </a:solidFill>
              <a:latin typeface="Calibri Light"/>
            </a:endParaRPr>
          </a:p>
        </p:txBody>
      </p:sp>
      <p:sp>
        <p:nvSpPr>
          <p:cNvPr id="25" name="文本框 24">
            <a:extLst>
              <a:ext uri="{FF2B5EF4-FFF2-40B4-BE49-F238E27FC236}">
                <a16:creationId xmlns:a16="http://schemas.microsoft.com/office/drawing/2014/main" id="{735D2417-2059-332E-8D82-8EE3AE235312}"/>
              </a:ext>
            </a:extLst>
          </p:cNvPr>
          <p:cNvSpPr txBox="1"/>
          <p:nvPr/>
        </p:nvSpPr>
        <p:spPr>
          <a:xfrm>
            <a:off x="4085099" y="3923996"/>
            <a:ext cx="880769" cy="584775"/>
          </a:xfrm>
          <a:prstGeom prst="rect">
            <a:avLst/>
          </a:prstGeom>
          <a:noFill/>
        </p:spPr>
        <p:txBody>
          <a:bodyPr wrap="square">
            <a:spAutoFit/>
          </a:bodyPr>
          <a:lstStyle/>
          <a:p>
            <a:pPr defTabSz="483855"/>
            <a:r>
              <a:rPr lang="en-US" altLang="zh-CN" sz="1600" b="1" i="1" dirty="0" err="1">
                <a:solidFill>
                  <a:srgbClr val="1269B0"/>
                </a:solidFill>
                <a:latin typeface="Calibri Light"/>
              </a:rPr>
              <a:t>SystemC</a:t>
            </a:r>
            <a:r>
              <a:rPr lang="en-US" altLang="zh-CN" sz="1600" b="1" i="1" dirty="0">
                <a:solidFill>
                  <a:srgbClr val="1269B0"/>
                </a:solidFill>
                <a:latin typeface="Calibri Light"/>
              </a:rPr>
              <a:t> </a:t>
            </a:r>
          </a:p>
          <a:p>
            <a:pPr defTabSz="483855"/>
            <a:r>
              <a:rPr lang="en-US" altLang="zh-CN" sz="1600" b="1" i="1" dirty="0">
                <a:solidFill>
                  <a:srgbClr val="1269B0"/>
                </a:solidFill>
                <a:latin typeface="Calibri Light"/>
              </a:rPr>
              <a:t>Engine</a:t>
            </a:r>
            <a:endParaRPr lang="zh-CN" altLang="en-US" sz="1600" b="1" i="1" dirty="0">
              <a:solidFill>
                <a:srgbClr val="1269B0"/>
              </a:solidFill>
              <a:latin typeface="Calibri Light"/>
            </a:endParaRPr>
          </a:p>
        </p:txBody>
      </p:sp>
      <p:pic>
        <p:nvPicPr>
          <p:cNvPr id="40" name="图片 39">
            <a:extLst>
              <a:ext uri="{FF2B5EF4-FFF2-40B4-BE49-F238E27FC236}">
                <a16:creationId xmlns:a16="http://schemas.microsoft.com/office/drawing/2014/main" id="{4526EC68-02FD-9449-9B35-E0D00527A4C2}"/>
              </a:ext>
            </a:extLst>
          </p:cNvPr>
          <p:cNvPicPr>
            <a:picLocks noChangeAspect="1"/>
          </p:cNvPicPr>
          <p:nvPr/>
        </p:nvPicPr>
        <p:blipFill>
          <a:blip r:embed="rId2"/>
          <a:stretch>
            <a:fillRect/>
          </a:stretch>
        </p:blipFill>
        <p:spPr>
          <a:xfrm>
            <a:off x="6748100" y="3841844"/>
            <a:ext cx="4387261" cy="2584743"/>
          </a:xfrm>
          <a:prstGeom prst="rect">
            <a:avLst/>
          </a:prstGeom>
        </p:spPr>
      </p:pic>
      <p:sp>
        <p:nvSpPr>
          <p:cNvPr id="41" name="文本框 40">
            <a:extLst>
              <a:ext uri="{FF2B5EF4-FFF2-40B4-BE49-F238E27FC236}">
                <a16:creationId xmlns:a16="http://schemas.microsoft.com/office/drawing/2014/main" id="{70C15EAD-1796-88CC-154D-BD82F828EB5A}"/>
              </a:ext>
            </a:extLst>
          </p:cNvPr>
          <p:cNvSpPr txBox="1"/>
          <p:nvPr/>
        </p:nvSpPr>
        <p:spPr>
          <a:xfrm>
            <a:off x="8186132" y="6342078"/>
            <a:ext cx="1433105" cy="523220"/>
          </a:xfrm>
          <a:prstGeom prst="rect">
            <a:avLst/>
          </a:prstGeom>
          <a:noFill/>
        </p:spPr>
        <p:txBody>
          <a:bodyPr wrap="square">
            <a:spAutoFit/>
          </a:bodyPr>
          <a:lstStyle/>
          <a:p>
            <a:pPr defTabSz="483855"/>
            <a:r>
              <a:rPr lang="en-US" altLang="zh-CN" sz="2800" spc="-106" dirty="0" err="1">
                <a:ln w="15875" cmpd="sng">
                  <a:noFill/>
                  <a:round/>
                </a:ln>
                <a:solidFill>
                  <a:srgbClr val="168638"/>
                </a:solidFill>
                <a:latin typeface="Calibri"/>
                <a:ea typeface="Roboto" panose="02000000000000000000" pitchFamily="2" charset="0"/>
                <a:cs typeface="Roboto" panose="02000000000000000000" pitchFamily="2" charset="0"/>
              </a:rPr>
              <a:t>GVSoC</a:t>
            </a:r>
            <a:endParaRPr lang="zh-CN" altLang="en-US" sz="1400" dirty="0">
              <a:solidFill>
                <a:srgbClr val="000000"/>
              </a:solidFill>
              <a:latin typeface="Calibri Light"/>
            </a:endParaRPr>
          </a:p>
        </p:txBody>
      </p:sp>
      <p:sp>
        <p:nvSpPr>
          <p:cNvPr id="42" name="文本框 41">
            <a:extLst>
              <a:ext uri="{FF2B5EF4-FFF2-40B4-BE49-F238E27FC236}">
                <a16:creationId xmlns:a16="http://schemas.microsoft.com/office/drawing/2014/main" id="{9437344F-F25E-D1CD-0CA2-647BF0831173}"/>
              </a:ext>
            </a:extLst>
          </p:cNvPr>
          <p:cNvSpPr txBox="1"/>
          <p:nvPr/>
        </p:nvSpPr>
        <p:spPr>
          <a:xfrm>
            <a:off x="9186592" y="6555600"/>
            <a:ext cx="2381414" cy="253916"/>
          </a:xfrm>
          <a:prstGeom prst="rect">
            <a:avLst/>
          </a:prstGeom>
          <a:noFill/>
        </p:spPr>
        <p:txBody>
          <a:bodyPr wrap="square">
            <a:spAutoFit/>
          </a:bodyPr>
          <a:lstStyle/>
          <a:p>
            <a:pPr defTabSz="483855"/>
            <a:r>
              <a:rPr lang="de-DE" altLang="zh-CN" sz="1000" i="1" dirty="0">
                <a:solidFill>
                  <a:srgbClr val="000000"/>
                </a:solidFill>
                <a:latin typeface="Calibri Light"/>
              </a:rPr>
              <a:t>https://github.com/gvsoc/gvsoc</a:t>
            </a:r>
            <a:endParaRPr lang="zh-CN" altLang="en-US" sz="1000" i="1" dirty="0">
              <a:solidFill>
                <a:srgbClr val="000000"/>
              </a:solidFill>
              <a:latin typeface="Calibri Light"/>
            </a:endParaRPr>
          </a:p>
        </p:txBody>
      </p:sp>
      <p:grpSp>
        <p:nvGrpSpPr>
          <p:cNvPr id="43" name="组合 42">
            <a:extLst>
              <a:ext uri="{FF2B5EF4-FFF2-40B4-BE49-F238E27FC236}">
                <a16:creationId xmlns:a16="http://schemas.microsoft.com/office/drawing/2014/main" id="{80A1924A-FEA8-EE45-4F0B-8FF223630BB5}"/>
              </a:ext>
            </a:extLst>
          </p:cNvPr>
          <p:cNvGrpSpPr/>
          <p:nvPr/>
        </p:nvGrpSpPr>
        <p:grpSpPr>
          <a:xfrm>
            <a:off x="4862867" y="4069821"/>
            <a:ext cx="1989628" cy="308008"/>
            <a:chOff x="4105275" y="3124975"/>
            <a:chExt cx="2343150" cy="362736"/>
          </a:xfrm>
        </p:grpSpPr>
        <p:cxnSp>
          <p:nvCxnSpPr>
            <p:cNvPr id="44" name="直接箭头连接符 43">
              <a:extLst>
                <a:ext uri="{FF2B5EF4-FFF2-40B4-BE49-F238E27FC236}">
                  <a16:creationId xmlns:a16="http://schemas.microsoft.com/office/drawing/2014/main" id="{FCF43AB3-1995-5D66-4C9B-CCE7F5F3A18E}"/>
                </a:ext>
              </a:extLst>
            </p:cNvPr>
            <p:cNvCxnSpPr>
              <a:cxnSpLocks/>
            </p:cNvCxnSpPr>
            <p:nvPr/>
          </p:nvCxnSpPr>
          <p:spPr>
            <a:xfrm flipV="1">
              <a:off x="4105275" y="3124975"/>
              <a:ext cx="2343150" cy="2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D2D224E-B813-156A-5AA4-33BC822E3593}"/>
                </a:ext>
              </a:extLst>
            </p:cNvPr>
            <p:cNvSpPr txBox="1"/>
            <p:nvPr/>
          </p:nvSpPr>
          <p:spPr>
            <a:xfrm>
              <a:off x="4479137" y="3125248"/>
              <a:ext cx="1687743" cy="362463"/>
            </a:xfrm>
            <a:prstGeom prst="rect">
              <a:avLst/>
            </a:prstGeom>
            <a:noFill/>
          </p:spPr>
          <p:txBody>
            <a:bodyPr wrap="square">
              <a:spAutoFit/>
            </a:bodyPr>
            <a:lstStyle/>
            <a:p>
              <a:pPr defTabSz="483855"/>
              <a:r>
                <a:rPr lang="en-US" altLang="zh-CN" sz="1400" b="1" i="1" dirty="0">
                  <a:solidFill>
                    <a:srgbClr val="A8322C"/>
                  </a:solidFill>
                  <a:latin typeface="Calibri Light"/>
                </a:rPr>
                <a:t>Synchronization</a:t>
              </a:r>
              <a:endParaRPr lang="zh-CN" altLang="en-US" sz="1400" b="1" i="1" dirty="0">
                <a:solidFill>
                  <a:srgbClr val="A8322C"/>
                </a:solidFill>
                <a:latin typeface="Calibri Light"/>
              </a:endParaRPr>
            </a:p>
          </p:txBody>
        </p:sp>
      </p:grpSp>
      <p:grpSp>
        <p:nvGrpSpPr>
          <p:cNvPr id="46" name="组合 45">
            <a:extLst>
              <a:ext uri="{FF2B5EF4-FFF2-40B4-BE49-F238E27FC236}">
                <a16:creationId xmlns:a16="http://schemas.microsoft.com/office/drawing/2014/main" id="{EB8B1EAF-B352-58A0-CE52-0F69C81DF6FD}"/>
              </a:ext>
            </a:extLst>
          </p:cNvPr>
          <p:cNvGrpSpPr/>
          <p:nvPr/>
        </p:nvGrpSpPr>
        <p:grpSpPr>
          <a:xfrm>
            <a:off x="4816023" y="5761656"/>
            <a:ext cx="1989628" cy="523451"/>
            <a:chOff x="4105275" y="3124975"/>
            <a:chExt cx="2343150" cy="616460"/>
          </a:xfrm>
        </p:grpSpPr>
        <p:cxnSp>
          <p:nvCxnSpPr>
            <p:cNvPr id="47" name="直接箭头连接符 46">
              <a:extLst>
                <a:ext uri="{FF2B5EF4-FFF2-40B4-BE49-F238E27FC236}">
                  <a16:creationId xmlns:a16="http://schemas.microsoft.com/office/drawing/2014/main" id="{BAD7FBEE-CEB8-0402-41C2-82CA0A08BE8E}"/>
                </a:ext>
              </a:extLst>
            </p:cNvPr>
            <p:cNvCxnSpPr>
              <a:cxnSpLocks/>
            </p:cNvCxnSpPr>
            <p:nvPr/>
          </p:nvCxnSpPr>
          <p:spPr>
            <a:xfrm flipV="1">
              <a:off x="4105275" y="3124975"/>
              <a:ext cx="2343150" cy="27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D2AD2ABD-0A85-B4C3-E6E7-AC80F6E34890}"/>
                </a:ext>
              </a:extLst>
            </p:cNvPr>
            <p:cNvSpPr txBox="1"/>
            <p:nvPr/>
          </p:nvSpPr>
          <p:spPr>
            <a:xfrm>
              <a:off x="4479137" y="3125248"/>
              <a:ext cx="1687743" cy="616187"/>
            </a:xfrm>
            <a:prstGeom prst="rect">
              <a:avLst/>
            </a:prstGeom>
            <a:noFill/>
          </p:spPr>
          <p:txBody>
            <a:bodyPr wrap="square">
              <a:spAutoFit/>
            </a:bodyPr>
            <a:lstStyle/>
            <a:p>
              <a:pPr algn="ctr" defTabSz="483855"/>
              <a:r>
                <a:rPr lang="en-US" altLang="zh-CN" sz="1400" b="1" i="1" dirty="0">
                  <a:solidFill>
                    <a:srgbClr val="A8322C"/>
                  </a:solidFill>
                  <a:latin typeface="Calibri Light"/>
                </a:rPr>
                <a:t>Interface</a:t>
              </a:r>
            </a:p>
            <a:p>
              <a:pPr algn="ctr" defTabSz="483855"/>
              <a:r>
                <a:rPr lang="en-US" altLang="zh-CN" sz="1400" b="1" i="1" dirty="0">
                  <a:solidFill>
                    <a:srgbClr val="A8322C"/>
                  </a:solidFill>
                  <a:latin typeface="Calibri Light"/>
                </a:rPr>
                <a:t>Bridge</a:t>
              </a:r>
              <a:endParaRPr lang="zh-CN" altLang="en-US" sz="1400" b="1" i="1" dirty="0">
                <a:solidFill>
                  <a:srgbClr val="A8322C"/>
                </a:solidFill>
                <a:latin typeface="Calibri Light"/>
              </a:endParaRPr>
            </a:p>
          </p:txBody>
        </p:sp>
      </p:grpSp>
      <p:pic>
        <p:nvPicPr>
          <p:cNvPr id="2050" name="Picture 2" descr="DRAMSys Logo">
            <a:extLst>
              <a:ext uri="{FF2B5EF4-FFF2-40B4-BE49-F238E27FC236}">
                <a16:creationId xmlns:a16="http://schemas.microsoft.com/office/drawing/2014/main" id="{A978BF38-6D90-78E4-671A-6F0A00C62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132" y="6446957"/>
            <a:ext cx="1609735" cy="333684"/>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a:extLst>
              <a:ext uri="{FF2B5EF4-FFF2-40B4-BE49-F238E27FC236}">
                <a16:creationId xmlns:a16="http://schemas.microsoft.com/office/drawing/2014/main" id="{092F1CF6-0277-8E2D-ED3C-0989AD323E6E}"/>
              </a:ext>
            </a:extLst>
          </p:cNvPr>
          <p:cNvSpPr txBox="1"/>
          <p:nvPr/>
        </p:nvSpPr>
        <p:spPr>
          <a:xfrm>
            <a:off x="4659324" y="6555600"/>
            <a:ext cx="2381414" cy="253916"/>
          </a:xfrm>
          <a:prstGeom prst="rect">
            <a:avLst/>
          </a:prstGeom>
          <a:noFill/>
        </p:spPr>
        <p:txBody>
          <a:bodyPr wrap="square">
            <a:spAutoFit/>
          </a:bodyPr>
          <a:lstStyle/>
          <a:p>
            <a:pPr defTabSz="483855"/>
            <a:r>
              <a:rPr lang="de-DE" altLang="zh-CN" sz="1000" i="1" dirty="0">
                <a:solidFill>
                  <a:srgbClr val="000000"/>
                </a:solidFill>
                <a:latin typeface="Calibri Light"/>
              </a:rPr>
              <a:t>https://github.com/tukl-msd/DRAMSys</a:t>
            </a:r>
            <a:endParaRPr lang="zh-CN" altLang="en-US" sz="1000" i="1" dirty="0">
              <a:solidFill>
                <a:srgbClr val="000000"/>
              </a:solidFill>
              <a:latin typeface="Calibri Light"/>
            </a:endParaRPr>
          </a:p>
        </p:txBody>
      </p:sp>
      <p:sp>
        <p:nvSpPr>
          <p:cNvPr id="2" name="灯片编号占位符 1">
            <a:extLst>
              <a:ext uri="{FF2B5EF4-FFF2-40B4-BE49-F238E27FC236}">
                <a16:creationId xmlns:a16="http://schemas.microsoft.com/office/drawing/2014/main" id="{E136E153-A4C8-5D82-027D-506247A545D6}"/>
              </a:ext>
            </a:extLst>
          </p:cNvPr>
          <p:cNvSpPr>
            <a:spLocks noGrp="1"/>
          </p:cNvSpPr>
          <p:nvPr>
            <p:ph type="sldNum" sz="quarter" idx="12"/>
          </p:nvPr>
        </p:nvSpPr>
        <p:spPr/>
        <p:txBody>
          <a:bodyPr/>
          <a:lstStyle/>
          <a:p>
            <a:fld id="{5CDD8BBF-345E-4024-ADB0-843CB582CCD3}" type="slidenum">
              <a:rPr lang="zh-CN" altLang="en-US" smtClean="0"/>
              <a:t>10</a:t>
            </a:fld>
            <a:endParaRPr lang="zh-CN" altLang="en-US"/>
          </a:p>
        </p:txBody>
      </p:sp>
    </p:spTree>
    <p:extLst>
      <p:ext uri="{BB962C8B-B14F-4D97-AF65-F5344CB8AC3E}">
        <p14:creationId xmlns:p14="http://schemas.microsoft.com/office/powerpoint/2010/main" val="1894273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B54C9-80DC-D9E8-90CF-D130E04EB252}"/>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E1DCF50B-5AEE-BA80-14FF-5D0F2593F954}"/>
              </a:ext>
            </a:extLst>
          </p:cNvPr>
          <p:cNvGrpSpPr/>
          <p:nvPr/>
        </p:nvGrpSpPr>
        <p:grpSpPr>
          <a:xfrm>
            <a:off x="6197431" y="2906695"/>
            <a:ext cx="5994569" cy="3780914"/>
            <a:chOff x="3240871" y="838200"/>
            <a:chExt cx="8849698" cy="5581710"/>
          </a:xfrm>
        </p:grpSpPr>
        <p:pic>
          <p:nvPicPr>
            <p:cNvPr id="5" name="图片 4" descr="图示&#10;&#10;描述已自动生成">
              <a:extLst>
                <a:ext uri="{FF2B5EF4-FFF2-40B4-BE49-F238E27FC236}">
                  <a16:creationId xmlns:a16="http://schemas.microsoft.com/office/drawing/2014/main" id="{2B7F4ADA-BD5F-1FE7-E145-5E540A24FF1A}"/>
                </a:ext>
              </a:extLst>
            </p:cNvPr>
            <p:cNvPicPr>
              <a:picLocks noChangeAspect="1"/>
            </p:cNvPicPr>
            <p:nvPr/>
          </p:nvPicPr>
          <p:blipFill rotWithShape="1">
            <a:blip r:embed="rId2">
              <a:extLst>
                <a:ext uri="{28A0092B-C50C-407E-A947-70E740481C1C}">
                  <a14:useLocalDpi xmlns:a14="http://schemas.microsoft.com/office/drawing/2010/main" val="0"/>
                </a:ext>
              </a:extLst>
            </a:blip>
            <a:srcRect l="30867" t="20333" r="37745" b="23000"/>
            <a:stretch/>
          </p:blipFill>
          <p:spPr>
            <a:xfrm>
              <a:off x="3698240" y="838200"/>
              <a:ext cx="2550160" cy="2590800"/>
            </a:xfrm>
            <a:prstGeom prst="rect">
              <a:avLst/>
            </a:prstGeom>
          </p:spPr>
        </p:pic>
        <p:pic>
          <p:nvPicPr>
            <p:cNvPr id="6" name="图片 5" descr="图示&#10;&#10;描述已自动生成">
              <a:extLst>
                <a:ext uri="{FF2B5EF4-FFF2-40B4-BE49-F238E27FC236}">
                  <a16:creationId xmlns:a16="http://schemas.microsoft.com/office/drawing/2014/main" id="{84B087B7-BBF1-2E2F-3456-765DDEA9A151}"/>
                </a:ext>
              </a:extLst>
            </p:cNvPr>
            <p:cNvPicPr>
              <a:picLocks noChangeAspect="1"/>
            </p:cNvPicPr>
            <p:nvPr/>
          </p:nvPicPr>
          <p:blipFill rotWithShape="1">
            <a:blip r:embed="rId3">
              <a:extLst>
                <a:ext uri="{28A0092B-C50C-407E-A947-70E740481C1C}">
                  <a14:useLocalDpi xmlns:a14="http://schemas.microsoft.com/office/drawing/2010/main" val="0"/>
                </a:ext>
              </a:extLst>
            </a:blip>
            <a:srcRect l="31618" t="23445" r="37995" b="22333"/>
            <a:stretch/>
          </p:blipFill>
          <p:spPr>
            <a:xfrm>
              <a:off x="6614160" y="985520"/>
              <a:ext cx="2468880" cy="2479040"/>
            </a:xfrm>
            <a:prstGeom prst="rect">
              <a:avLst/>
            </a:prstGeom>
          </p:spPr>
        </p:pic>
        <p:pic>
          <p:nvPicPr>
            <p:cNvPr id="7" name="图片 6" descr="图示&#10;&#10;描述已自动生成">
              <a:extLst>
                <a:ext uri="{FF2B5EF4-FFF2-40B4-BE49-F238E27FC236}">
                  <a16:creationId xmlns:a16="http://schemas.microsoft.com/office/drawing/2014/main" id="{39DD17DC-8D3F-E3C6-97B6-8CDD8CF5A41A}"/>
                </a:ext>
              </a:extLst>
            </p:cNvPr>
            <p:cNvPicPr>
              <a:picLocks noChangeAspect="1"/>
            </p:cNvPicPr>
            <p:nvPr/>
          </p:nvPicPr>
          <p:blipFill rotWithShape="1">
            <a:blip r:embed="rId4">
              <a:extLst>
                <a:ext uri="{28A0092B-C50C-407E-A947-70E740481C1C}">
                  <a14:useLocalDpi xmlns:a14="http://schemas.microsoft.com/office/drawing/2010/main" val="0"/>
                </a:ext>
              </a:extLst>
            </a:blip>
            <a:srcRect l="31618" t="22778" r="37995" b="23000"/>
            <a:stretch/>
          </p:blipFill>
          <p:spPr>
            <a:xfrm>
              <a:off x="9469119" y="949960"/>
              <a:ext cx="2468880" cy="2479040"/>
            </a:xfrm>
            <a:prstGeom prst="rect">
              <a:avLst/>
            </a:prstGeom>
          </p:spPr>
        </p:pic>
        <p:sp>
          <p:nvSpPr>
            <p:cNvPr id="8" name="文本框 7">
              <a:extLst>
                <a:ext uri="{FF2B5EF4-FFF2-40B4-BE49-F238E27FC236}">
                  <a16:creationId xmlns:a16="http://schemas.microsoft.com/office/drawing/2014/main" id="{E0669CB5-2544-C481-A18A-2F12F1BDDC90}"/>
                </a:ext>
              </a:extLst>
            </p:cNvPr>
            <p:cNvSpPr txBox="1"/>
            <p:nvPr/>
          </p:nvSpPr>
          <p:spPr>
            <a:xfrm>
              <a:off x="4206239" y="3429001"/>
              <a:ext cx="1721193" cy="499802"/>
            </a:xfrm>
            <a:prstGeom prst="rect">
              <a:avLst/>
            </a:prstGeom>
            <a:noFill/>
          </p:spPr>
          <p:txBody>
            <a:bodyPr wrap="square">
              <a:spAutoFit/>
            </a:bodyPr>
            <a:lstStyle/>
            <a:p>
              <a:pPr algn="ctr"/>
              <a:r>
                <a:rPr lang="en-US" altLang="zh-CN" sz="1600" b="1" i="0" cap="none" spc="0" dirty="0">
                  <a:ln>
                    <a:noFill/>
                  </a:ln>
                  <a:solidFill>
                    <a:schemeClr val="accent6"/>
                  </a:solidFill>
                  <a:effectLst/>
                  <a:latin typeface="+mj-lt"/>
                  <a:cs typeface="Arial Narrow" panose="020B0604020202020204" pitchFamily="34" charset="0"/>
                </a:rPr>
                <a:t>Scatter</a:t>
              </a:r>
              <a:endParaRPr lang="zh-CN" altLang="en-US" sz="1600" b="1" dirty="0">
                <a:solidFill>
                  <a:schemeClr val="accent6"/>
                </a:solidFill>
              </a:endParaRPr>
            </a:p>
          </p:txBody>
        </p:sp>
        <p:sp>
          <p:nvSpPr>
            <p:cNvPr id="9" name="文本框 8">
              <a:extLst>
                <a:ext uri="{FF2B5EF4-FFF2-40B4-BE49-F238E27FC236}">
                  <a16:creationId xmlns:a16="http://schemas.microsoft.com/office/drawing/2014/main" id="{EB4D6514-CCE1-F21E-746B-5E65EB0CD115}"/>
                </a:ext>
              </a:extLst>
            </p:cNvPr>
            <p:cNvSpPr txBox="1"/>
            <p:nvPr/>
          </p:nvSpPr>
          <p:spPr>
            <a:xfrm>
              <a:off x="6988004" y="3429001"/>
              <a:ext cx="1721193" cy="499802"/>
            </a:xfrm>
            <a:prstGeom prst="rect">
              <a:avLst/>
            </a:prstGeom>
            <a:noFill/>
          </p:spPr>
          <p:txBody>
            <a:bodyPr wrap="square">
              <a:spAutoFit/>
            </a:bodyPr>
            <a:lstStyle/>
            <a:p>
              <a:pPr algn="ctr"/>
              <a:r>
                <a:rPr lang="en-US" altLang="zh-CN" sz="1600" b="1" i="0" cap="none" spc="0" dirty="0">
                  <a:ln>
                    <a:noFill/>
                  </a:ln>
                  <a:solidFill>
                    <a:schemeClr val="accent6"/>
                  </a:solidFill>
                  <a:effectLst/>
                  <a:latin typeface="+mj-lt"/>
                  <a:cs typeface="Arial Narrow" panose="020B0604020202020204" pitchFamily="34" charset="0"/>
                </a:rPr>
                <a:t>Dialog</a:t>
              </a:r>
              <a:endParaRPr lang="zh-CN" altLang="en-US" sz="1600" b="1" dirty="0">
                <a:solidFill>
                  <a:schemeClr val="accent6"/>
                </a:solidFill>
              </a:endParaRPr>
            </a:p>
          </p:txBody>
        </p:sp>
        <p:sp>
          <p:nvSpPr>
            <p:cNvPr id="10" name="文本框 9">
              <a:extLst>
                <a:ext uri="{FF2B5EF4-FFF2-40B4-BE49-F238E27FC236}">
                  <a16:creationId xmlns:a16="http://schemas.microsoft.com/office/drawing/2014/main" id="{88AA8E8E-7081-C2E8-7741-CB5F9F24225A}"/>
                </a:ext>
              </a:extLst>
            </p:cNvPr>
            <p:cNvSpPr txBox="1"/>
            <p:nvPr/>
          </p:nvSpPr>
          <p:spPr>
            <a:xfrm>
              <a:off x="9769766" y="3429001"/>
              <a:ext cx="1948866" cy="499802"/>
            </a:xfrm>
            <a:prstGeom prst="rect">
              <a:avLst/>
            </a:prstGeom>
            <a:noFill/>
          </p:spPr>
          <p:txBody>
            <a:bodyPr wrap="square">
              <a:spAutoFit/>
            </a:bodyPr>
            <a:lstStyle/>
            <a:p>
              <a:pPr algn="ctr"/>
              <a:r>
                <a:rPr lang="en-US" altLang="zh-CN" sz="1600" b="1" i="0" cap="none" spc="0" dirty="0">
                  <a:ln>
                    <a:noFill/>
                  </a:ln>
                  <a:solidFill>
                    <a:schemeClr val="accent6"/>
                  </a:solidFill>
                  <a:effectLst/>
                  <a:latin typeface="+mj-lt"/>
                  <a:cs typeface="Arial Narrow" panose="020B0604020202020204" pitchFamily="34" charset="0"/>
                </a:rPr>
                <a:t>Round Shift</a:t>
              </a:r>
              <a:endParaRPr lang="zh-CN" altLang="en-US" sz="1600" b="1" dirty="0">
                <a:solidFill>
                  <a:schemeClr val="accent6"/>
                </a:solidFill>
              </a:endParaRPr>
            </a:p>
          </p:txBody>
        </p:sp>
        <p:graphicFrame>
          <p:nvGraphicFramePr>
            <p:cNvPr id="11" name="图表 10">
              <a:extLst>
                <a:ext uri="{FF2B5EF4-FFF2-40B4-BE49-F238E27FC236}">
                  <a16:creationId xmlns:a16="http://schemas.microsoft.com/office/drawing/2014/main" id="{D1919D5C-0598-5156-7E24-21BF9341189E}"/>
                </a:ext>
              </a:extLst>
            </p:cNvPr>
            <p:cNvGraphicFramePr>
              <a:graphicFrameLocks/>
            </p:cNvGraphicFramePr>
            <p:nvPr>
              <p:extLst>
                <p:ext uri="{D42A27DB-BD31-4B8C-83A1-F6EECF244321}">
                  <p14:modId xmlns:p14="http://schemas.microsoft.com/office/powerpoint/2010/main" val="3773214752"/>
                </p:ext>
              </p:extLst>
            </p:nvPr>
          </p:nvGraphicFramePr>
          <p:xfrm>
            <a:off x="3240871" y="3902313"/>
            <a:ext cx="3007529" cy="25175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11">
              <a:extLst>
                <a:ext uri="{FF2B5EF4-FFF2-40B4-BE49-F238E27FC236}">
                  <a16:creationId xmlns:a16="http://schemas.microsoft.com/office/drawing/2014/main" id="{2C8B3DB9-1CF5-856E-992B-5E663103C0CD}"/>
                </a:ext>
              </a:extLst>
            </p:cNvPr>
            <p:cNvGraphicFramePr>
              <a:graphicFrameLocks/>
            </p:cNvGraphicFramePr>
            <p:nvPr>
              <p:extLst>
                <p:ext uri="{D42A27DB-BD31-4B8C-83A1-F6EECF244321}">
                  <p14:modId xmlns:p14="http://schemas.microsoft.com/office/powerpoint/2010/main" val="220371366"/>
                </p:ext>
              </p:extLst>
            </p:nvPr>
          </p:nvGraphicFramePr>
          <p:xfrm>
            <a:off x="6248400" y="3902313"/>
            <a:ext cx="3007529" cy="25175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12">
              <a:extLst>
                <a:ext uri="{FF2B5EF4-FFF2-40B4-BE49-F238E27FC236}">
                  <a16:creationId xmlns:a16="http://schemas.microsoft.com/office/drawing/2014/main" id="{D3D9BFE3-AA7E-7DB2-E779-525FB07B93BE}"/>
                </a:ext>
              </a:extLst>
            </p:cNvPr>
            <p:cNvGraphicFramePr>
              <a:graphicFrameLocks/>
            </p:cNvGraphicFramePr>
            <p:nvPr>
              <p:extLst>
                <p:ext uri="{D42A27DB-BD31-4B8C-83A1-F6EECF244321}">
                  <p14:modId xmlns:p14="http://schemas.microsoft.com/office/powerpoint/2010/main" val="4209625561"/>
                </p:ext>
              </p:extLst>
            </p:nvPr>
          </p:nvGraphicFramePr>
          <p:xfrm>
            <a:off x="9083040" y="3902313"/>
            <a:ext cx="3007529" cy="2517597"/>
          </p:xfrm>
          <a:graphic>
            <a:graphicData uri="http://schemas.openxmlformats.org/drawingml/2006/chart">
              <c:chart xmlns:c="http://schemas.openxmlformats.org/drawingml/2006/chart" xmlns:r="http://schemas.openxmlformats.org/officeDocument/2006/relationships" r:id="rId7"/>
            </a:graphicData>
          </a:graphic>
        </p:graphicFrame>
      </p:grpSp>
      <p:sp>
        <p:nvSpPr>
          <p:cNvPr id="4" name="Title 1">
            <a:extLst>
              <a:ext uri="{FF2B5EF4-FFF2-40B4-BE49-F238E27FC236}">
                <a16:creationId xmlns:a16="http://schemas.microsoft.com/office/drawing/2014/main" id="{2DC9C908-176E-F8EF-17C7-0F55CE450B97}"/>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M1-WP1: High-Level Simulation Model – Develop Component</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2" name="Content Placeholder 2">
            <a:extLst>
              <a:ext uri="{FF2B5EF4-FFF2-40B4-BE49-F238E27FC236}">
                <a16:creationId xmlns:a16="http://schemas.microsoft.com/office/drawing/2014/main" id="{4CFDB3FA-3513-0919-3F40-F38F81F3606A}"/>
              </a:ext>
            </a:extLst>
          </p:cNvPr>
          <p:cNvSpPr txBox="1">
            <a:spLocks/>
          </p:cNvSpPr>
          <p:nvPr/>
        </p:nvSpPr>
        <p:spPr>
          <a:xfrm>
            <a:off x="316500" y="791241"/>
            <a:ext cx="6912073" cy="5368927"/>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Develop Key Components in GVSoC Simulator:</a:t>
            </a:r>
          </a:p>
          <a:p>
            <a:pPr lvl="1">
              <a:lnSpc>
                <a:spcPts val="2700"/>
              </a:lnSpc>
              <a:defRPr/>
            </a:pPr>
            <a:r>
              <a:rPr lang="en-US" altLang="zh-CN" sz="1800" dirty="0"/>
              <a:t>RedMule – RTL Reference </a:t>
            </a:r>
            <a:r>
              <a:rPr lang="en-US" altLang="zh-CN" sz="1800" dirty="0">
                <a:hlinkClick r:id="rId8"/>
              </a:rPr>
              <a:t>https://github.com/pulp-platform/redmule</a:t>
            </a:r>
            <a:endParaRPr lang="en-US" altLang="zh-CN" sz="1800" dirty="0"/>
          </a:p>
          <a:p>
            <a:pPr lvl="1">
              <a:lnSpc>
                <a:spcPts val="2700"/>
              </a:lnSpc>
              <a:defRPr/>
            </a:pPr>
            <a:r>
              <a:rPr lang="en-US" altLang="zh-CN" sz="1800" dirty="0" err="1"/>
              <a:t>iDMA</a:t>
            </a:r>
            <a:r>
              <a:rPr lang="en-US" altLang="zh-CN" sz="1800" dirty="0"/>
              <a:t> – RTL Reference </a:t>
            </a:r>
            <a:r>
              <a:rPr lang="en-US" altLang="zh-CN" sz="1800" dirty="0">
                <a:hlinkClick r:id="rId9"/>
              </a:rPr>
              <a:t>https://github.com/pulp-platform/iDMA</a:t>
            </a:r>
            <a:endParaRPr lang="en-US" altLang="zh-CN" sz="1800" dirty="0"/>
          </a:p>
          <a:p>
            <a:pPr lvl="1">
              <a:lnSpc>
                <a:spcPts val="2700"/>
              </a:lnSpc>
              <a:defRPr/>
            </a:pPr>
            <a:r>
              <a:rPr lang="en-US" altLang="zh-CN" sz="1800" dirty="0"/>
              <a:t>NoC – RTL Reference </a:t>
            </a:r>
            <a:r>
              <a:rPr lang="en-US" altLang="zh-CN" sz="1800" dirty="0">
                <a:hlinkClick r:id="rId10"/>
              </a:rPr>
              <a:t>https://github.com/pulp-platform/FlooNoC</a:t>
            </a:r>
            <a:endParaRPr lang="en-US" altLang="zh-CN" sz="1800" dirty="0"/>
          </a:p>
          <a:p>
            <a:pPr>
              <a:lnSpc>
                <a:spcPts val="2700"/>
              </a:lnSpc>
              <a:defRPr/>
            </a:pPr>
            <a:r>
              <a:rPr lang="en-US" altLang="zh-CN" sz="2400" dirty="0"/>
              <a:t>Model Calibration</a:t>
            </a:r>
          </a:p>
          <a:p>
            <a:pPr lvl="1">
              <a:lnSpc>
                <a:spcPts val="2700"/>
              </a:lnSpc>
              <a:defRPr/>
            </a:pPr>
            <a:r>
              <a:rPr lang="en-US" altLang="zh-CN" sz="1800" dirty="0"/>
              <a:t>RedMule is calibrated with RTL simulation</a:t>
            </a:r>
          </a:p>
          <a:p>
            <a:pPr lvl="2">
              <a:lnSpc>
                <a:spcPts val="2700"/>
              </a:lnSpc>
              <a:defRPr/>
            </a:pPr>
            <a:r>
              <a:rPr lang="en-US" altLang="zh-CN" sz="1600" dirty="0"/>
              <a:t>runtime</a:t>
            </a:r>
            <a:r>
              <a:rPr lang="en-US" altLang="zh-CN" sz="1588" dirty="0"/>
              <a:t> deviation 0.17%</a:t>
            </a:r>
          </a:p>
          <a:p>
            <a:pPr lvl="1">
              <a:lnSpc>
                <a:spcPts val="2700"/>
              </a:lnSpc>
              <a:defRPr/>
            </a:pPr>
            <a:r>
              <a:rPr lang="en-US" altLang="zh-CN" sz="1800" dirty="0" err="1"/>
              <a:t>iDMA</a:t>
            </a:r>
            <a:r>
              <a:rPr lang="en-US" altLang="zh-CN" sz="1800" dirty="0"/>
              <a:t> + NoC model calibration</a:t>
            </a:r>
          </a:p>
          <a:p>
            <a:pPr lvl="2">
              <a:lnSpc>
                <a:spcPts val="2700"/>
              </a:lnSpc>
              <a:defRPr/>
            </a:pPr>
            <a:r>
              <a:rPr lang="en-US" altLang="zh-CN" sz="1600" dirty="0"/>
              <a:t>3 NoC traffic patterns + static XY routing algorithm</a:t>
            </a:r>
          </a:p>
          <a:p>
            <a:pPr lvl="2">
              <a:lnSpc>
                <a:spcPts val="2700"/>
              </a:lnSpc>
              <a:defRPr/>
            </a:pPr>
            <a:r>
              <a:rPr lang="en-US" altLang="zh-CN" sz="1600" dirty="0"/>
              <a:t>Compare with the theoretical runtime</a:t>
            </a:r>
          </a:p>
          <a:p>
            <a:pPr lvl="2">
              <a:lnSpc>
                <a:spcPts val="2700"/>
              </a:lnSpc>
              <a:defRPr/>
            </a:pPr>
            <a:r>
              <a:rPr lang="en-US" altLang="zh-CN" sz="1600" dirty="0"/>
              <a:t>Generally consistent with the theoretical curve</a:t>
            </a:r>
          </a:p>
          <a:p>
            <a:pPr lvl="1">
              <a:lnSpc>
                <a:spcPts val="2700"/>
              </a:lnSpc>
              <a:defRPr/>
            </a:pPr>
            <a:endParaRPr lang="en-US" altLang="zh-CN" sz="1977" dirty="0"/>
          </a:p>
          <a:p>
            <a:pPr lvl="1">
              <a:defRPr/>
            </a:pPr>
            <a:endParaRPr lang="en-US" altLang="zh-CN" sz="1800" dirty="0"/>
          </a:p>
        </p:txBody>
      </p:sp>
      <p:pic>
        <p:nvPicPr>
          <p:cNvPr id="14" name="图片 13">
            <a:extLst>
              <a:ext uri="{FF2B5EF4-FFF2-40B4-BE49-F238E27FC236}">
                <a16:creationId xmlns:a16="http://schemas.microsoft.com/office/drawing/2014/main" id="{37466823-ABD4-87D9-3954-C17187D92CB0}"/>
              </a:ext>
            </a:extLst>
          </p:cNvPr>
          <p:cNvPicPr>
            <a:picLocks noChangeAspect="1"/>
          </p:cNvPicPr>
          <p:nvPr/>
        </p:nvPicPr>
        <p:blipFill rotWithShape="1">
          <a:blip r:embed="rId11"/>
          <a:srcRect t="408"/>
          <a:stretch/>
        </p:blipFill>
        <p:spPr>
          <a:xfrm>
            <a:off x="8136931" y="710369"/>
            <a:ext cx="2369223" cy="2180514"/>
          </a:xfrm>
          <a:prstGeom prst="rect">
            <a:avLst/>
          </a:prstGeom>
        </p:spPr>
      </p:pic>
      <p:sp>
        <p:nvSpPr>
          <p:cNvPr id="15" name="灯片编号占位符 14">
            <a:extLst>
              <a:ext uri="{FF2B5EF4-FFF2-40B4-BE49-F238E27FC236}">
                <a16:creationId xmlns:a16="http://schemas.microsoft.com/office/drawing/2014/main" id="{CC58BB93-578E-642B-C585-FB4F29202A3F}"/>
              </a:ext>
            </a:extLst>
          </p:cNvPr>
          <p:cNvSpPr>
            <a:spLocks noGrp="1"/>
          </p:cNvSpPr>
          <p:nvPr>
            <p:ph type="sldNum" sz="quarter" idx="12"/>
          </p:nvPr>
        </p:nvSpPr>
        <p:spPr/>
        <p:txBody>
          <a:bodyPr/>
          <a:lstStyle/>
          <a:p>
            <a:fld id="{5CDD8BBF-345E-4024-ADB0-843CB582CCD3}" type="slidenum">
              <a:rPr lang="zh-CN" altLang="en-US" smtClean="0"/>
              <a:t>11</a:t>
            </a:fld>
            <a:endParaRPr lang="zh-CN" altLang="en-US"/>
          </a:p>
        </p:txBody>
      </p:sp>
    </p:spTree>
    <p:extLst>
      <p:ext uri="{BB962C8B-B14F-4D97-AF65-F5344CB8AC3E}">
        <p14:creationId xmlns:p14="http://schemas.microsoft.com/office/powerpoint/2010/main" val="1554942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A1AAD-4B13-9F93-5FD4-63B1BB3AC0A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875631-7252-C3EE-1E7A-1A641DAC51CF}"/>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M1-WP1: High-Level Simulation Model – SoftHier System</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cxnSp>
        <p:nvCxnSpPr>
          <p:cNvPr id="2" name="直接箭头连接符 1">
            <a:extLst>
              <a:ext uri="{FF2B5EF4-FFF2-40B4-BE49-F238E27FC236}">
                <a16:creationId xmlns:a16="http://schemas.microsoft.com/office/drawing/2014/main" id="{5A0810A8-4E39-AEFC-60B3-6E42B0F8A94D}"/>
              </a:ext>
            </a:extLst>
          </p:cNvPr>
          <p:cNvCxnSpPr>
            <a:cxnSpLocks/>
          </p:cNvCxnSpPr>
          <p:nvPr/>
        </p:nvCxnSpPr>
        <p:spPr>
          <a:xfrm>
            <a:off x="8811869" y="3675495"/>
            <a:ext cx="747128"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B0EC3C6-9DDD-B926-3012-5C3D1A84716D}"/>
              </a:ext>
            </a:extLst>
          </p:cNvPr>
          <p:cNvGrpSpPr/>
          <p:nvPr/>
        </p:nvGrpSpPr>
        <p:grpSpPr>
          <a:xfrm>
            <a:off x="9538796" y="1360202"/>
            <a:ext cx="2543582" cy="3532024"/>
            <a:chOff x="8911347" y="1808911"/>
            <a:chExt cx="2752333" cy="3821897"/>
          </a:xfrm>
        </p:grpSpPr>
        <p:grpSp>
          <p:nvGrpSpPr>
            <p:cNvPr id="5" name="组合 4">
              <a:extLst>
                <a:ext uri="{FF2B5EF4-FFF2-40B4-BE49-F238E27FC236}">
                  <a16:creationId xmlns:a16="http://schemas.microsoft.com/office/drawing/2014/main" id="{96586401-FC21-91A4-C92B-3E457C286111}"/>
                </a:ext>
              </a:extLst>
            </p:cNvPr>
            <p:cNvGrpSpPr/>
            <p:nvPr/>
          </p:nvGrpSpPr>
          <p:grpSpPr>
            <a:xfrm>
              <a:off x="8990357" y="1808911"/>
              <a:ext cx="2563249" cy="3821897"/>
              <a:chOff x="9460341" y="1090900"/>
              <a:chExt cx="2563249" cy="3821897"/>
            </a:xfrm>
          </p:grpSpPr>
          <p:sp>
            <p:nvSpPr>
              <p:cNvPr id="7" name="矩形 6">
                <a:extLst>
                  <a:ext uri="{FF2B5EF4-FFF2-40B4-BE49-F238E27FC236}">
                    <a16:creationId xmlns:a16="http://schemas.microsoft.com/office/drawing/2014/main" id="{34065CC7-C8FF-0C93-40FF-91AFB95159C7}"/>
                  </a:ext>
                </a:extLst>
              </p:cNvPr>
              <p:cNvSpPr/>
              <p:nvPr/>
            </p:nvSpPr>
            <p:spPr>
              <a:xfrm>
                <a:off x="10045563" y="1998136"/>
                <a:ext cx="695325" cy="2325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Core 0</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8" name="矩形 7">
                <a:extLst>
                  <a:ext uri="{FF2B5EF4-FFF2-40B4-BE49-F238E27FC236}">
                    <a16:creationId xmlns:a16="http://schemas.microsoft.com/office/drawing/2014/main" id="{15E1E599-C2FF-8B24-DC93-49D4C5EFB122}"/>
                  </a:ext>
                </a:extLst>
              </p:cNvPr>
              <p:cNvSpPr/>
              <p:nvPr/>
            </p:nvSpPr>
            <p:spPr>
              <a:xfrm>
                <a:off x="10045563" y="2242596"/>
                <a:ext cx="695325" cy="2325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Core 0</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9" name="矩形 8">
                <a:extLst>
                  <a:ext uri="{FF2B5EF4-FFF2-40B4-BE49-F238E27FC236}">
                    <a16:creationId xmlns:a16="http://schemas.microsoft.com/office/drawing/2014/main" id="{EE6BF66B-0580-8DBB-74E5-9841BBCD92E9}"/>
                  </a:ext>
                </a:extLst>
              </p:cNvPr>
              <p:cNvSpPr/>
              <p:nvPr/>
            </p:nvSpPr>
            <p:spPr>
              <a:xfrm>
                <a:off x="10045563" y="2487056"/>
                <a:ext cx="695325" cy="2325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0" name="矩形 9">
                <a:extLst>
                  <a:ext uri="{FF2B5EF4-FFF2-40B4-BE49-F238E27FC236}">
                    <a16:creationId xmlns:a16="http://schemas.microsoft.com/office/drawing/2014/main" id="{A8FE0F83-A680-BB50-495A-7094B5AB7DAF}"/>
                  </a:ext>
                </a:extLst>
              </p:cNvPr>
              <p:cNvSpPr/>
              <p:nvPr/>
            </p:nvSpPr>
            <p:spPr>
              <a:xfrm>
                <a:off x="10045563" y="2731516"/>
                <a:ext cx="695325" cy="2325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Core n</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1" name="矩形 10">
                <a:extLst>
                  <a:ext uri="{FF2B5EF4-FFF2-40B4-BE49-F238E27FC236}">
                    <a16:creationId xmlns:a16="http://schemas.microsoft.com/office/drawing/2014/main" id="{F9DD764C-08A0-1DCC-3967-137C48563497}"/>
                  </a:ext>
                </a:extLst>
              </p:cNvPr>
              <p:cNvSpPr/>
              <p:nvPr/>
            </p:nvSpPr>
            <p:spPr>
              <a:xfrm>
                <a:off x="10779978" y="1998136"/>
                <a:ext cx="775759" cy="97187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RedMule</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2" name="矩形 11">
                <a:extLst>
                  <a:ext uri="{FF2B5EF4-FFF2-40B4-BE49-F238E27FC236}">
                    <a16:creationId xmlns:a16="http://schemas.microsoft.com/office/drawing/2014/main" id="{DD5CA30C-E421-4539-55B9-18656823844D}"/>
                  </a:ext>
                </a:extLst>
              </p:cNvPr>
              <p:cNvSpPr/>
              <p:nvPr/>
            </p:nvSpPr>
            <p:spPr>
              <a:xfrm>
                <a:off x="11594828" y="1998136"/>
                <a:ext cx="428762" cy="97187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err="1">
                    <a:solidFill>
                      <a:schemeClr val="bg2"/>
                    </a:solidFill>
                    <a:latin typeface="Arial Narrow" panose="020B0604020202020204" pitchFamily="34" charset="0"/>
                    <a:cs typeface="Arial Narrow" panose="020B0604020202020204" pitchFamily="34" charset="0"/>
                  </a:rPr>
                  <a:t>i</a:t>
                </a:r>
                <a:r>
                  <a:rPr lang="en-US" altLang="zh-CN" sz="1400" b="1" i="0" cap="none" spc="0" dirty="0" err="1">
                    <a:ln>
                      <a:noFill/>
                    </a:ln>
                    <a:solidFill>
                      <a:schemeClr val="bg2"/>
                    </a:solidFill>
                    <a:effectLst/>
                    <a:latin typeface="Arial Narrow" panose="020B0604020202020204" pitchFamily="34" charset="0"/>
                    <a:cs typeface="Arial Narrow" panose="020B0604020202020204" pitchFamily="34" charset="0"/>
                  </a:rPr>
                  <a:t>DMA</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3" name="矩形 12">
                <a:extLst>
                  <a:ext uri="{FF2B5EF4-FFF2-40B4-BE49-F238E27FC236}">
                    <a16:creationId xmlns:a16="http://schemas.microsoft.com/office/drawing/2014/main" id="{02DA0530-3FB0-5ABF-48FD-AE66637511FF}"/>
                  </a:ext>
                </a:extLst>
              </p:cNvPr>
              <p:cNvSpPr/>
              <p:nvPr/>
            </p:nvSpPr>
            <p:spPr>
              <a:xfrm>
                <a:off x="9623289" y="1728415"/>
                <a:ext cx="2400301" cy="23252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I $</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4" name="矩形 13">
                <a:extLst>
                  <a:ext uri="{FF2B5EF4-FFF2-40B4-BE49-F238E27FC236}">
                    <a16:creationId xmlns:a16="http://schemas.microsoft.com/office/drawing/2014/main" id="{DAF4CECC-7A9C-2C2A-CC55-3CD72FDC1A6A}"/>
                  </a:ext>
                </a:extLst>
              </p:cNvPr>
              <p:cNvSpPr/>
              <p:nvPr/>
            </p:nvSpPr>
            <p:spPr>
              <a:xfrm>
                <a:off x="9623289" y="3264472"/>
                <a:ext cx="2400301" cy="13201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TCDM (Multi-banked L1)</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5" name="矩形 14">
                <a:extLst>
                  <a:ext uri="{FF2B5EF4-FFF2-40B4-BE49-F238E27FC236}">
                    <a16:creationId xmlns:a16="http://schemas.microsoft.com/office/drawing/2014/main" id="{EE916CF4-B78C-BD3D-10AA-D81026DDC051}"/>
                  </a:ext>
                </a:extLst>
              </p:cNvPr>
              <p:cNvSpPr/>
              <p:nvPr/>
            </p:nvSpPr>
            <p:spPr>
              <a:xfrm>
                <a:off x="9623289" y="1992169"/>
                <a:ext cx="383183" cy="9718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100" b="1" i="0" cap="none" spc="0" dirty="0">
                    <a:ln>
                      <a:noFill/>
                    </a:ln>
                    <a:solidFill>
                      <a:schemeClr val="bg2"/>
                    </a:solidFill>
                    <a:effectLst/>
                    <a:latin typeface="Arial Narrow" panose="020B0604020202020204" pitchFamily="34" charset="0"/>
                    <a:cs typeface="Arial Narrow" panose="020B0604020202020204" pitchFamily="34" charset="0"/>
                  </a:rPr>
                  <a:t>CTRL</a:t>
                </a:r>
              </a:p>
              <a:p>
                <a:pPr algn="ctr"/>
                <a:r>
                  <a:rPr lang="en-US" altLang="zh-CN" sz="1100" b="1" dirty="0">
                    <a:solidFill>
                      <a:schemeClr val="bg2"/>
                    </a:solidFill>
                    <a:latin typeface="Arial Narrow" panose="020B0604020202020204" pitchFamily="34" charset="0"/>
                    <a:cs typeface="Arial Narrow" panose="020B0604020202020204" pitchFamily="34" charset="0"/>
                  </a:rPr>
                  <a:t>REG</a:t>
                </a:r>
                <a:endParaRPr lang="zh-CN" altLang="en-US" sz="11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6" name="矩形 15">
                <a:extLst>
                  <a:ext uri="{FF2B5EF4-FFF2-40B4-BE49-F238E27FC236}">
                    <a16:creationId xmlns:a16="http://schemas.microsoft.com/office/drawing/2014/main" id="{7F89480B-C77D-F14D-A565-C3EA121F0419}"/>
                  </a:ext>
                </a:extLst>
              </p:cNvPr>
              <p:cNvSpPr/>
              <p:nvPr/>
            </p:nvSpPr>
            <p:spPr>
              <a:xfrm>
                <a:off x="9617862" y="2995270"/>
                <a:ext cx="2400300" cy="2379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Interconnect</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17" name="直接箭头连接符 16">
                <a:extLst>
                  <a:ext uri="{FF2B5EF4-FFF2-40B4-BE49-F238E27FC236}">
                    <a16:creationId xmlns:a16="http://schemas.microsoft.com/office/drawing/2014/main" id="{BD4E55D8-CB5F-A2C0-70D9-FBB06FF62427}"/>
                  </a:ext>
                </a:extLst>
              </p:cNvPr>
              <p:cNvCxnSpPr>
                <a:cxnSpLocks/>
                <a:stCxn id="20" idx="1"/>
              </p:cNvCxnSpPr>
              <p:nvPr/>
            </p:nvCxnSpPr>
            <p:spPr>
              <a:xfrm>
                <a:off x="9460341" y="1244789"/>
                <a:ext cx="0" cy="1860203"/>
              </a:xfrm>
              <a:prstGeom prst="straightConnector1">
                <a:avLst/>
              </a:prstGeom>
              <a:ln w="19050">
                <a:solidFill>
                  <a:schemeClr val="accent3"/>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6CB1E1A-4C30-5842-0385-16A89D7422A6}"/>
                  </a:ext>
                </a:extLst>
              </p:cNvPr>
              <p:cNvCxnSpPr>
                <a:cxnSpLocks/>
              </p:cNvCxnSpPr>
              <p:nvPr/>
            </p:nvCxnSpPr>
            <p:spPr>
              <a:xfrm>
                <a:off x="11824415" y="1419692"/>
                <a:ext cx="0" cy="61744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6D3116C-6189-0C9C-6830-F1613CA75C8C}"/>
                  </a:ext>
                </a:extLst>
              </p:cNvPr>
              <p:cNvSpPr txBox="1"/>
              <p:nvPr/>
            </p:nvSpPr>
            <p:spPr>
              <a:xfrm>
                <a:off x="10181720" y="1359480"/>
                <a:ext cx="1836442" cy="307777"/>
              </a:xfrm>
              <a:prstGeom prst="rect">
                <a:avLst/>
              </a:prstGeom>
              <a:noFill/>
            </p:spPr>
            <p:txBody>
              <a:bodyPr wrap="square">
                <a:spAutoFit/>
              </a:bodyPr>
              <a:lstStyle/>
              <a:p>
                <a:r>
                  <a:rPr lang="en-US" altLang="zh-CN" sz="1400" i="0" cap="none" spc="0" dirty="0">
                    <a:ln>
                      <a:noFill/>
                    </a:ln>
                    <a:solidFill>
                      <a:schemeClr val="accent4"/>
                    </a:solidFill>
                    <a:effectLst/>
                    <a:latin typeface="+mj-lt"/>
                    <a:cs typeface="Arial Narrow" panose="020B0604020202020204" pitchFamily="34" charset="0"/>
                  </a:rPr>
                  <a:t>To DATA NoC Router</a:t>
                </a:r>
                <a:endParaRPr lang="zh-CN" altLang="en-US" sz="1400" dirty="0">
                  <a:solidFill>
                    <a:schemeClr val="accent4"/>
                  </a:solidFill>
                </a:endParaRPr>
              </a:p>
            </p:txBody>
          </p:sp>
          <p:sp>
            <p:nvSpPr>
              <p:cNvPr id="20" name="文本框 19">
                <a:extLst>
                  <a:ext uri="{FF2B5EF4-FFF2-40B4-BE49-F238E27FC236}">
                    <a16:creationId xmlns:a16="http://schemas.microsoft.com/office/drawing/2014/main" id="{1C3118EC-F0EC-112B-B119-7399E38B44D3}"/>
                  </a:ext>
                </a:extLst>
              </p:cNvPr>
              <p:cNvSpPr txBox="1"/>
              <p:nvPr/>
            </p:nvSpPr>
            <p:spPr>
              <a:xfrm>
                <a:off x="9460341" y="1090900"/>
                <a:ext cx="1721193" cy="307777"/>
              </a:xfrm>
              <a:prstGeom prst="rect">
                <a:avLst/>
              </a:prstGeom>
              <a:noFill/>
            </p:spPr>
            <p:txBody>
              <a:bodyPr wrap="square">
                <a:spAutoFit/>
              </a:bodyPr>
              <a:lstStyle/>
              <a:p>
                <a:r>
                  <a:rPr lang="en-US" altLang="zh-CN" sz="1400" i="0" cap="none" spc="0" dirty="0">
                    <a:ln>
                      <a:noFill/>
                    </a:ln>
                    <a:solidFill>
                      <a:schemeClr val="accent3"/>
                    </a:solidFill>
                    <a:effectLst/>
                    <a:latin typeface="+mj-lt"/>
                    <a:cs typeface="Arial Narrow" panose="020B0604020202020204" pitchFamily="34" charset="0"/>
                  </a:rPr>
                  <a:t>To SYNC NoC Router</a:t>
                </a:r>
                <a:endParaRPr lang="zh-CN" altLang="en-US" sz="1400" dirty="0">
                  <a:solidFill>
                    <a:schemeClr val="accent3"/>
                  </a:solidFill>
                </a:endParaRPr>
              </a:p>
            </p:txBody>
          </p:sp>
          <p:cxnSp>
            <p:nvCxnSpPr>
              <p:cNvPr id="21" name="直接箭头连接符 20">
                <a:extLst>
                  <a:ext uri="{FF2B5EF4-FFF2-40B4-BE49-F238E27FC236}">
                    <a16:creationId xmlns:a16="http://schemas.microsoft.com/office/drawing/2014/main" id="{B14157D5-FB69-28AA-E4C1-1E2AA07088FE}"/>
                  </a:ext>
                </a:extLst>
              </p:cNvPr>
              <p:cNvCxnSpPr>
                <a:cxnSpLocks/>
                <a:endCxn id="16" idx="1"/>
              </p:cNvCxnSpPr>
              <p:nvPr/>
            </p:nvCxnSpPr>
            <p:spPr>
              <a:xfrm>
                <a:off x="9460341" y="3114257"/>
                <a:ext cx="157521" cy="0"/>
              </a:xfrm>
              <a:prstGeom prst="straightConnector1">
                <a:avLst/>
              </a:prstGeom>
              <a:ln w="19050">
                <a:solidFill>
                  <a:schemeClr val="accent3"/>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6589BB3-D072-20F9-A5DD-FD0F277BA6A1}"/>
                  </a:ext>
                </a:extLst>
              </p:cNvPr>
              <p:cNvSpPr txBox="1"/>
              <p:nvPr/>
            </p:nvSpPr>
            <p:spPr>
              <a:xfrm>
                <a:off x="9943249" y="4479850"/>
                <a:ext cx="1721193" cy="432947"/>
              </a:xfrm>
              <a:prstGeom prst="rect">
                <a:avLst/>
              </a:prstGeom>
              <a:noFill/>
            </p:spPr>
            <p:txBody>
              <a:bodyPr wrap="square">
                <a:spAutoFit/>
              </a:bodyPr>
              <a:lstStyle/>
              <a:p>
                <a:pPr algn="ctr"/>
                <a:r>
                  <a:rPr lang="en-US" altLang="zh-CN" sz="2000" b="1" i="0" cap="none" spc="0" dirty="0">
                    <a:ln>
                      <a:noFill/>
                    </a:ln>
                    <a:solidFill>
                      <a:schemeClr val="accent6"/>
                    </a:solidFill>
                    <a:effectLst/>
                    <a:latin typeface="+mj-lt"/>
                    <a:cs typeface="Arial Narrow" panose="020B0604020202020204" pitchFamily="34" charset="0"/>
                  </a:rPr>
                  <a:t>TE Cluster</a:t>
                </a:r>
                <a:endParaRPr lang="zh-CN" altLang="en-US" sz="2000" b="1" dirty="0">
                  <a:solidFill>
                    <a:schemeClr val="accent6"/>
                  </a:solidFill>
                </a:endParaRPr>
              </a:p>
            </p:txBody>
          </p:sp>
        </p:grpSp>
        <p:sp>
          <p:nvSpPr>
            <p:cNvPr id="6" name="矩形 5">
              <a:extLst>
                <a:ext uri="{FF2B5EF4-FFF2-40B4-BE49-F238E27FC236}">
                  <a16:creationId xmlns:a16="http://schemas.microsoft.com/office/drawing/2014/main" id="{4145519C-A935-C177-FF7F-52A98D18DD56}"/>
                </a:ext>
              </a:extLst>
            </p:cNvPr>
            <p:cNvSpPr/>
            <p:nvPr/>
          </p:nvSpPr>
          <p:spPr>
            <a:xfrm>
              <a:off x="8911347" y="2385269"/>
              <a:ext cx="2752333" cy="3209454"/>
            </a:xfrm>
            <a:prstGeom prst="rect">
              <a:avLst/>
            </a:prstGeom>
            <a:noFill/>
            <a:ln w="19050">
              <a:solidFill>
                <a:srgbClr val="89937A"/>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grpSp>
      <p:grpSp>
        <p:nvGrpSpPr>
          <p:cNvPr id="23" name="组合 22">
            <a:extLst>
              <a:ext uri="{FF2B5EF4-FFF2-40B4-BE49-F238E27FC236}">
                <a16:creationId xmlns:a16="http://schemas.microsoft.com/office/drawing/2014/main" id="{9FFE2114-2E84-44D8-6FC6-6316921199C9}"/>
              </a:ext>
            </a:extLst>
          </p:cNvPr>
          <p:cNvGrpSpPr/>
          <p:nvPr/>
        </p:nvGrpSpPr>
        <p:grpSpPr>
          <a:xfrm>
            <a:off x="5393077" y="1967795"/>
            <a:ext cx="3734488" cy="3864046"/>
            <a:chOff x="6006810" y="2269012"/>
            <a:chExt cx="2976375" cy="3079633"/>
          </a:xfrm>
        </p:grpSpPr>
        <p:grpSp>
          <p:nvGrpSpPr>
            <p:cNvPr id="24" name="组合 23">
              <a:extLst>
                <a:ext uri="{FF2B5EF4-FFF2-40B4-BE49-F238E27FC236}">
                  <a16:creationId xmlns:a16="http://schemas.microsoft.com/office/drawing/2014/main" id="{E675882D-C371-E62B-9F5F-49F380AC7CDB}"/>
                </a:ext>
              </a:extLst>
            </p:cNvPr>
            <p:cNvGrpSpPr/>
            <p:nvPr/>
          </p:nvGrpSpPr>
          <p:grpSpPr>
            <a:xfrm>
              <a:off x="6404506" y="2655319"/>
              <a:ext cx="2356033" cy="2349015"/>
              <a:chOff x="405578" y="1206905"/>
              <a:chExt cx="1708151" cy="1703063"/>
            </a:xfrm>
            <a:solidFill>
              <a:srgbClr val="89937A"/>
            </a:solidFill>
          </p:grpSpPr>
          <p:sp>
            <p:nvSpPr>
              <p:cNvPr id="111" name="矩形 110">
                <a:extLst>
                  <a:ext uri="{FF2B5EF4-FFF2-40B4-BE49-F238E27FC236}">
                    <a16:creationId xmlns:a16="http://schemas.microsoft.com/office/drawing/2014/main" id="{8A71EAC8-A2A2-23CD-74A6-EB7D9E2A967E}"/>
                  </a:ext>
                </a:extLst>
              </p:cNvPr>
              <p:cNvSpPr/>
              <p:nvPr/>
            </p:nvSpPr>
            <p:spPr>
              <a:xfrm>
                <a:off x="405578"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12" name="矩形 111">
                <a:extLst>
                  <a:ext uri="{FF2B5EF4-FFF2-40B4-BE49-F238E27FC236}">
                    <a16:creationId xmlns:a16="http://schemas.microsoft.com/office/drawing/2014/main" id="{2F109844-A4EB-08DA-4DCD-5FD4C7790071}"/>
                  </a:ext>
                </a:extLst>
              </p:cNvPr>
              <p:cNvSpPr/>
              <p:nvPr/>
            </p:nvSpPr>
            <p:spPr>
              <a:xfrm>
                <a:off x="839495"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13" name="矩形 112">
                <a:extLst>
                  <a:ext uri="{FF2B5EF4-FFF2-40B4-BE49-F238E27FC236}">
                    <a16:creationId xmlns:a16="http://schemas.microsoft.com/office/drawing/2014/main" id="{64AEB903-60FA-35AC-C58B-C21D377F1F65}"/>
                  </a:ext>
                </a:extLst>
              </p:cNvPr>
              <p:cNvSpPr/>
              <p:nvPr/>
            </p:nvSpPr>
            <p:spPr>
              <a:xfrm>
                <a:off x="1273412"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14" name="矩形 113">
                <a:extLst>
                  <a:ext uri="{FF2B5EF4-FFF2-40B4-BE49-F238E27FC236}">
                    <a16:creationId xmlns:a16="http://schemas.microsoft.com/office/drawing/2014/main" id="{4D4A8B88-322A-4C1F-5DB7-8521A29617F3}"/>
                  </a:ext>
                </a:extLst>
              </p:cNvPr>
              <p:cNvSpPr/>
              <p:nvPr/>
            </p:nvSpPr>
            <p:spPr>
              <a:xfrm>
                <a:off x="1707329"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15" name="矩形 114">
                <a:extLst>
                  <a:ext uri="{FF2B5EF4-FFF2-40B4-BE49-F238E27FC236}">
                    <a16:creationId xmlns:a16="http://schemas.microsoft.com/office/drawing/2014/main" id="{33BD59E1-9A4E-AD53-F7CE-F505AD673530}"/>
                  </a:ext>
                </a:extLst>
              </p:cNvPr>
              <p:cNvSpPr/>
              <p:nvPr/>
            </p:nvSpPr>
            <p:spPr>
              <a:xfrm>
                <a:off x="405578"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16" name="矩形 115">
                <a:extLst>
                  <a:ext uri="{FF2B5EF4-FFF2-40B4-BE49-F238E27FC236}">
                    <a16:creationId xmlns:a16="http://schemas.microsoft.com/office/drawing/2014/main" id="{28E92931-F381-5C72-3C6B-337B29302B89}"/>
                  </a:ext>
                </a:extLst>
              </p:cNvPr>
              <p:cNvSpPr/>
              <p:nvPr/>
            </p:nvSpPr>
            <p:spPr>
              <a:xfrm>
                <a:off x="839495"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17" name="矩形 116">
                <a:extLst>
                  <a:ext uri="{FF2B5EF4-FFF2-40B4-BE49-F238E27FC236}">
                    <a16:creationId xmlns:a16="http://schemas.microsoft.com/office/drawing/2014/main" id="{4A14117B-10D6-AC19-D759-F266F6017CD1}"/>
                  </a:ext>
                </a:extLst>
              </p:cNvPr>
              <p:cNvSpPr/>
              <p:nvPr/>
            </p:nvSpPr>
            <p:spPr>
              <a:xfrm>
                <a:off x="1273412"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18" name="矩形 117">
                <a:extLst>
                  <a:ext uri="{FF2B5EF4-FFF2-40B4-BE49-F238E27FC236}">
                    <a16:creationId xmlns:a16="http://schemas.microsoft.com/office/drawing/2014/main" id="{E8372317-C357-48F5-2663-61696C7EEA3A}"/>
                  </a:ext>
                </a:extLst>
              </p:cNvPr>
              <p:cNvSpPr/>
              <p:nvPr/>
            </p:nvSpPr>
            <p:spPr>
              <a:xfrm>
                <a:off x="1707329"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19" name="矩形 118">
                <a:extLst>
                  <a:ext uri="{FF2B5EF4-FFF2-40B4-BE49-F238E27FC236}">
                    <a16:creationId xmlns:a16="http://schemas.microsoft.com/office/drawing/2014/main" id="{FA473C86-50C7-154A-D61B-1640BD4AF718}"/>
                  </a:ext>
                </a:extLst>
              </p:cNvPr>
              <p:cNvSpPr/>
              <p:nvPr/>
            </p:nvSpPr>
            <p:spPr>
              <a:xfrm>
                <a:off x="405578"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20" name="矩形 119">
                <a:extLst>
                  <a:ext uri="{FF2B5EF4-FFF2-40B4-BE49-F238E27FC236}">
                    <a16:creationId xmlns:a16="http://schemas.microsoft.com/office/drawing/2014/main" id="{349B0A21-F5C8-95F7-3DFE-F8787DE02A22}"/>
                  </a:ext>
                </a:extLst>
              </p:cNvPr>
              <p:cNvSpPr/>
              <p:nvPr/>
            </p:nvSpPr>
            <p:spPr>
              <a:xfrm>
                <a:off x="839495"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21" name="矩形 120">
                <a:extLst>
                  <a:ext uri="{FF2B5EF4-FFF2-40B4-BE49-F238E27FC236}">
                    <a16:creationId xmlns:a16="http://schemas.microsoft.com/office/drawing/2014/main" id="{E5CF2047-FDF1-BEC0-5E84-A00DADD7D4E1}"/>
                  </a:ext>
                </a:extLst>
              </p:cNvPr>
              <p:cNvSpPr/>
              <p:nvPr/>
            </p:nvSpPr>
            <p:spPr>
              <a:xfrm>
                <a:off x="1273412"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22" name="矩形 121">
                <a:extLst>
                  <a:ext uri="{FF2B5EF4-FFF2-40B4-BE49-F238E27FC236}">
                    <a16:creationId xmlns:a16="http://schemas.microsoft.com/office/drawing/2014/main" id="{4E2F0AF0-59D8-D941-6401-446DEC7FE5C8}"/>
                  </a:ext>
                </a:extLst>
              </p:cNvPr>
              <p:cNvSpPr/>
              <p:nvPr/>
            </p:nvSpPr>
            <p:spPr>
              <a:xfrm>
                <a:off x="1707329"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23" name="矩形 122">
                <a:extLst>
                  <a:ext uri="{FF2B5EF4-FFF2-40B4-BE49-F238E27FC236}">
                    <a16:creationId xmlns:a16="http://schemas.microsoft.com/office/drawing/2014/main" id="{9A1B973F-E64A-48B0-E4C0-DBA702189DE9}"/>
                  </a:ext>
                </a:extLst>
              </p:cNvPr>
              <p:cNvSpPr/>
              <p:nvPr/>
            </p:nvSpPr>
            <p:spPr>
              <a:xfrm>
                <a:off x="405578"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24" name="矩形 123">
                <a:extLst>
                  <a:ext uri="{FF2B5EF4-FFF2-40B4-BE49-F238E27FC236}">
                    <a16:creationId xmlns:a16="http://schemas.microsoft.com/office/drawing/2014/main" id="{863B868B-8890-5655-044F-DA1B35320A31}"/>
                  </a:ext>
                </a:extLst>
              </p:cNvPr>
              <p:cNvSpPr/>
              <p:nvPr/>
            </p:nvSpPr>
            <p:spPr>
              <a:xfrm>
                <a:off x="839495"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25" name="矩形 124">
                <a:extLst>
                  <a:ext uri="{FF2B5EF4-FFF2-40B4-BE49-F238E27FC236}">
                    <a16:creationId xmlns:a16="http://schemas.microsoft.com/office/drawing/2014/main" id="{F9538F6B-F48D-18AF-7FE0-4522E2CB0773}"/>
                  </a:ext>
                </a:extLst>
              </p:cNvPr>
              <p:cNvSpPr/>
              <p:nvPr/>
            </p:nvSpPr>
            <p:spPr>
              <a:xfrm>
                <a:off x="1273412"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26" name="矩形 125">
                <a:extLst>
                  <a:ext uri="{FF2B5EF4-FFF2-40B4-BE49-F238E27FC236}">
                    <a16:creationId xmlns:a16="http://schemas.microsoft.com/office/drawing/2014/main" id="{F60B07A0-BFDE-66DA-5059-5045FC455BA0}"/>
                  </a:ext>
                </a:extLst>
              </p:cNvPr>
              <p:cNvSpPr/>
              <p:nvPr/>
            </p:nvSpPr>
            <p:spPr>
              <a:xfrm>
                <a:off x="1707329"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grpSp>
        <p:grpSp>
          <p:nvGrpSpPr>
            <p:cNvPr id="25" name="组合 24">
              <a:extLst>
                <a:ext uri="{FF2B5EF4-FFF2-40B4-BE49-F238E27FC236}">
                  <a16:creationId xmlns:a16="http://schemas.microsoft.com/office/drawing/2014/main" id="{24980308-1A18-F3FB-16BD-7FC3DBC1F2E0}"/>
                </a:ext>
              </a:extLst>
            </p:cNvPr>
            <p:cNvGrpSpPr/>
            <p:nvPr/>
          </p:nvGrpSpPr>
          <p:grpSpPr>
            <a:xfrm>
              <a:off x="6406695" y="2655078"/>
              <a:ext cx="1956599" cy="1950319"/>
              <a:chOff x="7345306" y="3032507"/>
              <a:chExt cx="3299462" cy="3288873"/>
            </a:xfrm>
          </p:grpSpPr>
          <p:sp>
            <p:nvSpPr>
              <p:cNvPr id="71" name="矩形 70">
                <a:extLst>
                  <a:ext uri="{FF2B5EF4-FFF2-40B4-BE49-F238E27FC236}">
                    <a16:creationId xmlns:a16="http://schemas.microsoft.com/office/drawing/2014/main" id="{4DD69E1F-44FF-4327-D573-2AFCFF05C517}"/>
                  </a:ext>
                </a:extLst>
              </p:cNvPr>
              <p:cNvSpPr/>
              <p:nvPr/>
            </p:nvSpPr>
            <p:spPr>
              <a:xfrm>
                <a:off x="7345306" y="3032507"/>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72" name="直接箭头连接符 71">
                <a:extLst>
                  <a:ext uri="{FF2B5EF4-FFF2-40B4-BE49-F238E27FC236}">
                    <a16:creationId xmlns:a16="http://schemas.microsoft.com/office/drawing/2014/main" id="{AAD6E72A-EB2D-D3F6-C1E1-F5BF1C092F19}"/>
                  </a:ext>
                </a:extLst>
              </p:cNvPr>
              <p:cNvCxnSpPr>
                <a:cxnSpLocks/>
                <a:stCxn id="71" idx="3"/>
              </p:cNvCxnSpPr>
              <p:nvPr/>
            </p:nvCxnSpPr>
            <p:spPr>
              <a:xfrm>
                <a:off x="7613382" y="3167413"/>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E4B5CC0C-3923-B945-C898-720FE373E368}"/>
                  </a:ext>
                </a:extLst>
              </p:cNvPr>
              <p:cNvCxnSpPr>
                <a:cxnSpLocks/>
                <a:stCxn id="71" idx="2"/>
              </p:cNvCxnSpPr>
              <p:nvPr/>
            </p:nvCxnSpPr>
            <p:spPr>
              <a:xfrm>
                <a:off x="7479344" y="3302318"/>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453279CD-73CE-990B-6351-2A6E67E7060D}"/>
                  </a:ext>
                </a:extLst>
              </p:cNvPr>
              <p:cNvSpPr/>
              <p:nvPr/>
            </p:nvSpPr>
            <p:spPr>
              <a:xfrm>
                <a:off x="8355768" y="3032507"/>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75" name="直接箭头连接符 74">
                <a:extLst>
                  <a:ext uri="{FF2B5EF4-FFF2-40B4-BE49-F238E27FC236}">
                    <a16:creationId xmlns:a16="http://schemas.microsoft.com/office/drawing/2014/main" id="{B44D64D0-276B-7598-2D5E-23507512FF45}"/>
                  </a:ext>
                </a:extLst>
              </p:cNvPr>
              <p:cNvCxnSpPr>
                <a:cxnSpLocks/>
                <a:stCxn id="74" idx="3"/>
              </p:cNvCxnSpPr>
              <p:nvPr/>
            </p:nvCxnSpPr>
            <p:spPr>
              <a:xfrm>
                <a:off x="8623844" y="3167413"/>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24CC8056-CD84-BDDD-22BF-AA6F319A2EF3}"/>
                  </a:ext>
                </a:extLst>
              </p:cNvPr>
              <p:cNvCxnSpPr>
                <a:cxnSpLocks/>
                <a:stCxn id="74" idx="2"/>
              </p:cNvCxnSpPr>
              <p:nvPr/>
            </p:nvCxnSpPr>
            <p:spPr>
              <a:xfrm>
                <a:off x="8489806" y="3302318"/>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D925BB4B-C9ED-9750-436E-37E282A064C4}"/>
                  </a:ext>
                </a:extLst>
              </p:cNvPr>
              <p:cNvSpPr/>
              <p:nvPr/>
            </p:nvSpPr>
            <p:spPr>
              <a:xfrm>
                <a:off x="9366230" y="3032507"/>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78" name="直接箭头连接符 77">
                <a:extLst>
                  <a:ext uri="{FF2B5EF4-FFF2-40B4-BE49-F238E27FC236}">
                    <a16:creationId xmlns:a16="http://schemas.microsoft.com/office/drawing/2014/main" id="{BCB1204C-0608-251B-D941-6B473C786099}"/>
                  </a:ext>
                </a:extLst>
              </p:cNvPr>
              <p:cNvCxnSpPr>
                <a:cxnSpLocks/>
                <a:stCxn id="77" idx="3"/>
              </p:cNvCxnSpPr>
              <p:nvPr/>
            </p:nvCxnSpPr>
            <p:spPr>
              <a:xfrm>
                <a:off x="9634306" y="3167413"/>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5BFFDCE2-FFC8-F67A-83D1-EB36805DD923}"/>
                  </a:ext>
                </a:extLst>
              </p:cNvPr>
              <p:cNvCxnSpPr>
                <a:cxnSpLocks/>
                <a:stCxn id="77" idx="2"/>
              </p:cNvCxnSpPr>
              <p:nvPr/>
            </p:nvCxnSpPr>
            <p:spPr>
              <a:xfrm>
                <a:off x="9500268" y="3302318"/>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6BD8D802-A818-9894-6D36-C6F1FFE4B709}"/>
                  </a:ext>
                </a:extLst>
              </p:cNvPr>
              <p:cNvSpPr/>
              <p:nvPr/>
            </p:nvSpPr>
            <p:spPr>
              <a:xfrm>
                <a:off x="10376692" y="3032507"/>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81" name="直接箭头连接符 80">
                <a:extLst>
                  <a:ext uri="{FF2B5EF4-FFF2-40B4-BE49-F238E27FC236}">
                    <a16:creationId xmlns:a16="http://schemas.microsoft.com/office/drawing/2014/main" id="{8007686A-2F1A-E763-E37F-1518B87FD6BC}"/>
                  </a:ext>
                </a:extLst>
              </p:cNvPr>
              <p:cNvCxnSpPr>
                <a:cxnSpLocks/>
                <a:stCxn id="80" idx="2"/>
              </p:cNvCxnSpPr>
              <p:nvPr/>
            </p:nvCxnSpPr>
            <p:spPr>
              <a:xfrm>
                <a:off x="10510730" y="3302318"/>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4ABBC201-38DE-5160-5A58-809F888E1562}"/>
                  </a:ext>
                </a:extLst>
              </p:cNvPr>
              <p:cNvSpPr/>
              <p:nvPr/>
            </p:nvSpPr>
            <p:spPr>
              <a:xfrm>
                <a:off x="7345306" y="4038861"/>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83" name="直接箭头连接符 82">
                <a:extLst>
                  <a:ext uri="{FF2B5EF4-FFF2-40B4-BE49-F238E27FC236}">
                    <a16:creationId xmlns:a16="http://schemas.microsoft.com/office/drawing/2014/main" id="{0D72BD34-CE73-CF84-C29D-E51C617ADD02}"/>
                  </a:ext>
                </a:extLst>
              </p:cNvPr>
              <p:cNvCxnSpPr>
                <a:cxnSpLocks/>
                <a:stCxn id="82" idx="3"/>
              </p:cNvCxnSpPr>
              <p:nvPr/>
            </p:nvCxnSpPr>
            <p:spPr>
              <a:xfrm>
                <a:off x="7613382" y="4173767"/>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120C509A-2681-4C19-334D-2E11FB831400}"/>
                  </a:ext>
                </a:extLst>
              </p:cNvPr>
              <p:cNvCxnSpPr>
                <a:cxnSpLocks/>
                <a:stCxn id="82" idx="2"/>
              </p:cNvCxnSpPr>
              <p:nvPr/>
            </p:nvCxnSpPr>
            <p:spPr>
              <a:xfrm>
                <a:off x="7479344" y="4308672"/>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61549C23-3204-C367-AA2B-F44D58B4A5EC}"/>
                  </a:ext>
                </a:extLst>
              </p:cNvPr>
              <p:cNvSpPr/>
              <p:nvPr/>
            </p:nvSpPr>
            <p:spPr>
              <a:xfrm>
                <a:off x="8355768" y="4038861"/>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86" name="直接箭头连接符 85">
                <a:extLst>
                  <a:ext uri="{FF2B5EF4-FFF2-40B4-BE49-F238E27FC236}">
                    <a16:creationId xmlns:a16="http://schemas.microsoft.com/office/drawing/2014/main" id="{5540F278-E404-1E65-412F-6D7BCE122380}"/>
                  </a:ext>
                </a:extLst>
              </p:cNvPr>
              <p:cNvCxnSpPr>
                <a:cxnSpLocks/>
                <a:stCxn id="85" idx="3"/>
              </p:cNvCxnSpPr>
              <p:nvPr/>
            </p:nvCxnSpPr>
            <p:spPr>
              <a:xfrm>
                <a:off x="8623844" y="4173767"/>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CFE10757-44E4-BD6C-6243-91C9D8899AFF}"/>
                  </a:ext>
                </a:extLst>
              </p:cNvPr>
              <p:cNvCxnSpPr>
                <a:cxnSpLocks/>
                <a:stCxn id="85" idx="2"/>
              </p:cNvCxnSpPr>
              <p:nvPr/>
            </p:nvCxnSpPr>
            <p:spPr>
              <a:xfrm>
                <a:off x="8489806" y="4308672"/>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43A799D-6D61-B534-52DB-323822830514}"/>
                  </a:ext>
                </a:extLst>
              </p:cNvPr>
              <p:cNvSpPr/>
              <p:nvPr/>
            </p:nvSpPr>
            <p:spPr>
              <a:xfrm>
                <a:off x="9366230" y="4038861"/>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89" name="直接箭头连接符 88">
                <a:extLst>
                  <a:ext uri="{FF2B5EF4-FFF2-40B4-BE49-F238E27FC236}">
                    <a16:creationId xmlns:a16="http://schemas.microsoft.com/office/drawing/2014/main" id="{05CEE14C-F724-CFC2-5C7B-BC0EB6D4FA34}"/>
                  </a:ext>
                </a:extLst>
              </p:cNvPr>
              <p:cNvCxnSpPr>
                <a:cxnSpLocks/>
                <a:stCxn id="88" idx="3"/>
              </p:cNvCxnSpPr>
              <p:nvPr/>
            </p:nvCxnSpPr>
            <p:spPr>
              <a:xfrm>
                <a:off x="9634306" y="4173767"/>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494FB04D-DBB0-69EA-847D-EF3E1FF02CA6}"/>
                  </a:ext>
                </a:extLst>
              </p:cNvPr>
              <p:cNvCxnSpPr>
                <a:cxnSpLocks/>
                <a:stCxn id="88" idx="2"/>
              </p:cNvCxnSpPr>
              <p:nvPr/>
            </p:nvCxnSpPr>
            <p:spPr>
              <a:xfrm>
                <a:off x="9500268" y="4308672"/>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1A2573B9-F8D7-DFE1-D533-CEFD20D6E4D0}"/>
                  </a:ext>
                </a:extLst>
              </p:cNvPr>
              <p:cNvSpPr/>
              <p:nvPr/>
            </p:nvSpPr>
            <p:spPr>
              <a:xfrm>
                <a:off x="10376692" y="4038861"/>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92" name="直接箭头连接符 91">
                <a:extLst>
                  <a:ext uri="{FF2B5EF4-FFF2-40B4-BE49-F238E27FC236}">
                    <a16:creationId xmlns:a16="http://schemas.microsoft.com/office/drawing/2014/main" id="{7B40DECC-C6EA-165E-0F0C-C7A57E775F0F}"/>
                  </a:ext>
                </a:extLst>
              </p:cNvPr>
              <p:cNvCxnSpPr>
                <a:cxnSpLocks/>
                <a:stCxn id="91" idx="2"/>
              </p:cNvCxnSpPr>
              <p:nvPr/>
            </p:nvCxnSpPr>
            <p:spPr>
              <a:xfrm>
                <a:off x="10510730" y="4308672"/>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05593394-A475-0057-E121-41456A5EA1B1}"/>
                  </a:ext>
                </a:extLst>
              </p:cNvPr>
              <p:cNvSpPr/>
              <p:nvPr/>
            </p:nvSpPr>
            <p:spPr>
              <a:xfrm>
                <a:off x="7345306" y="5045215"/>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94" name="直接箭头连接符 93">
                <a:extLst>
                  <a:ext uri="{FF2B5EF4-FFF2-40B4-BE49-F238E27FC236}">
                    <a16:creationId xmlns:a16="http://schemas.microsoft.com/office/drawing/2014/main" id="{D510C855-A57E-9D16-B145-1B14123CF910}"/>
                  </a:ext>
                </a:extLst>
              </p:cNvPr>
              <p:cNvCxnSpPr>
                <a:cxnSpLocks/>
                <a:stCxn id="93" idx="3"/>
              </p:cNvCxnSpPr>
              <p:nvPr/>
            </p:nvCxnSpPr>
            <p:spPr>
              <a:xfrm>
                <a:off x="7613382" y="5180121"/>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C53ADB1E-CD82-4E15-DE32-87F79C99E7C3}"/>
                  </a:ext>
                </a:extLst>
              </p:cNvPr>
              <p:cNvCxnSpPr>
                <a:cxnSpLocks/>
                <a:stCxn id="93" idx="2"/>
              </p:cNvCxnSpPr>
              <p:nvPr/>
            </p:nvCxnSpPr>
            <p:spPr>
              <a:xfrm>
                <a:off x="7479344" y="5315026"/>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8396DB5F-003F-EE00-FD5D-EA39941C940D}"/>
                  </a:ext>
                </a:extLst>
              </p:cNvPr>
              <p:cNvSpPr/>
              <p:nvPr/>
            </p:nvSpPr>
            <p:spPr>
              <a:xfrm>
                <a:off x="8355768" y="5045215"/>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97" name="直接箭头连接符 96">
                <a:extLst>
                  <a:ext uri="{FF2B5EF4-FFF2-40B4-BE49-F238E27FC236}">
                    <a16:creationId xmlns:a16="http://schemas.microsoft.com/office/drawing/2014/main" id="{45CA882E-0B6F-EEA7-91A2-BA6D785F2F0D}"/>
                  </a:ext>
                </a:extLst>
              </p:cNvPr>
              <p:cNvCxnSpPr>
                <a:cxnSpLocks/>
                <a:stCxn id="96" idx="3"/>
              </p:cNvCxnSpPr>
              <p:nvPr/>
            </p:nvCxnSpPr>
            <p:spPr>
              <a:xfrm>
                <a:off x="8623844" y="5180121"/>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03C1AA26-C3C4-5F4C-FA45-4A865F652397}"/>
                  </a:ext>
                </a:extLst>
              </p:cNvPr>
              <p:cNvCxnSpPr>
                <a:cxnSpLocks/>
                <a:stCxn id="96" idx="2"/>
              </p:cNvCxnSpPr>
              <p:nvPr/>
            </p:nvCxnSpPr>
            <p:spPr>
              <a:xfrm>
                <a:off x="8489806" y="5315026"/>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58DBC997-382E-CCC0-29C3-34EDEDFB2108}"/>
                  </a:ext>
                </a:extLst>
              </p:cNvPr>
              <p:cNvSpPr/>
              <p:nvPr/>
            </p:nvSpPr>
            <p:spPr>
              <a:xfrm>
                <a:off x="9366230" y="5045215"/>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100" name="直接箭头连接符 99">
                <a:extLst>
                  <a:ext uri="{FF2B5EF4-FFF2-40B4-BE49-F238E27FC236}">
                    <a16:creationId xmlns:a16="http://schemas.microsoft.com/office/drawing/2014/main" id="{87C4174A-863F-587A-3AB5-254FB1E08D76}"/>
                  </a:ext>
                </a:extLst>
              </p:cNvPr>
              <p:cNvCxnSpPr>
                <a:cxnSpLocks/>
                <a:stCxn id="99" idx="3"/>
              </p:cNvCxnSpPr>
              <p:nvPr/>
            </p:nvCxnSpPr>
            <p:spPr>
              <a:xfrm>
                <a:off x="9634306" y="5180121"/>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D8D3511B-4ED0-27C0-CCD0-DD562762184B}"/>
                  </a:ext>
                </a:extLst>
              </p:cNvPr>
              <p:cNvCxnSpPr>
                <a:cxnSpLocks/>
                <a:stCxn id="99" idx="2"/>
              </p:cNvCxnSpPr>
              <p:nvPr/>
            </p:nvCxnSpPr>
            <p:spPr>
              <a:xfrm>
                <a:off x="9500268" y="5315026"/>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909DD821-6873-1404-4AF2-E3481B1650CB}"/>
                  </a:ext>
                </a:extLst>
              </p:cNvPr>
              <p:cNvSpPr/>
              <p:nvPr/>
            </p:nvSpPr>
            <p:spPr>
              <a:xfrm>
                <a:off x="10376692" y="5045215"/>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103" name="直接箭头连接符 102">
                <a:extLst>
                  <a:ext uri="{FF2B5EF4-FFF2-40B4-BE49-F238E27FC236}">
                    <a16:creationId xmlns:a16="http://schemas.microsoft.com/office/drawing/2014/main" id="{8C791D3C-FEAC-C5EC-805D-D6370717D1A1}"/>
                  </a:ext>
                </a:extLst>
              </p:cNvPr>
              <p:cNvCxnSpPr>
                <a:cxnSpLocks/>
                <a:stCxn id="102" idx="2"/>
              </p:cNvCxnSpPr>
              <p:nvPr/>
            </p:nvCxnSpPr>
            <p:spPr>
              <a:xfrm>
                <a:off x="10510730" y="5315026"/>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A7B2A8EC-E386-F214-AA01-5128D2119CB8}"/>
                  </a:ext>
                </a:extLst>
              </p:cNvPr>
              <p:cNvSpPr/>
              <p:nvPr/>
            </p:nvSpPr>
            <p:spPr>
              <a:xfrm>
                <a:off x="7345306" y="6051569"/>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105" name="直接箭头连接符 104">
                <a:extLst>
                  <a:ext uri="{FF2B5EF4-FFF2-40B4-BE49-F238E27FC236}">
                    <a16:creationId xmlns:a16="http://schemas.microsoft.com/office/drawing/2014/main" id="{65E6656F-C520-7A87-CC62-511A5505522A}"/>
                  </a:ext>
                </a:extLst>
              </p:cNvPr>
              <p:cNvCxnSpPr>
                <a:cxnSpLocks/>
                <a:stCxn id="104" idx="3"/>
              </p:cNvCxnSpPr>
              <p:nvPr/>
            </p:nvCxnSpPr>
            <p:spPr>
              <a:xfrm>
                <a:off x="7613382" y="6186475"/>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4DD3DB7C-6E31-57A6-1680-D6D5FA1B4DE5}"/>
                  </a:ext>
                </a:extLst>
              </p:cNvPr>
              <p:cNvSpPr/>
              <p:nvPr/>
            </p:nvSpPr>
            <p:spPr>
              <a:xfrm>
                <a:off x="8355768" y="6051569"/>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107" name="直接箭头连接符 106">
                <a:extLst>
                  <a:ext uri="{FF2B5EF4-FFF2-40B4-BE49-F238E27FC236}">
                    <a16:creationId xmlns:a16="http://schemas.microsoft.com/office/drawing/2014/main" id="{AD8646BF-136C-D8D8-A9C1-6E3502C2D964}"/>
                  </a:ext>
                </a:extLst>
              </p:cNvPr>
              <p:cNvCxnSpPr>
                <a:cxnSpLocks/>
                <a:stCxn id="106" idx="3"/>
              </p:cNvCxnSpPr>
              <p:nvPr/>
            </p:nvCxnSpPr>
            <p:spPr>
              <a:xfrm>
                <a:off x="8623844" y="6186475"/>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矩形 107">
                <a:extLst>
                  <a:ext uri="{FF2B5EF4-FFF2-40B4-BE49-F238E27FC236}">
                    <a16:creationId xmlns:a16="http://schemas.microsoft.com/office/drawing/2014/main" id="{29A51BE5-9E97-B5C2-DA60-456E25DEE7CC}"/>
                  </a:ext>
                </a:extLst>
              </p:cNvPr>
              <p:cNvSpPr/>
              <p:nvPr/>
            </p:nvSpPr>
            <p:spPr>
              <a:xfrm>
                <a:off x="9366230" y="6051569"/>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109" name="直接箭头连接符 108">
                <a:extLst>
                  <a:ext uri="{FF2B5EF4-FFF2-40B4-BE49-F238E27FC236}">
                    <a16:creationId xmlns:a16="http://schemas.microsoft.com/office/drawing/2014/main" id="{9F45DF3B-6F1D-B3BA-89FE-B8433922E6A6}"/>
                  </a:ext>
                </a:extLst>
              </p:cNvPr>
              <p:cNvCxnSpPr>
                <a:cxnSpLocks/>
                <a:stCxn id="108" idx="3"/>
              </p:cNvCxnSpPr>
              <p:nvPr/>
            </p:nvCxnSpPr>
            <p:spPr>
              <a:xfrm>
                <a:off x="9634306" y="6186475"/>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C7F515AA-6FC8-A9EC-FDC6-BCF7A9A93771}"/>
                  </a:ext>
                </a:extLst>
              </p:cNvPr>
              <p:cNvSpPr/>
              <p:nvPr/>
            </p:nvSpPr>
            <p:spPr>
              <a:xfrm>
                <a:off x="10376692" y="6051569"/>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grpSp>
        <p:cxnSp>
          <p:nvCxnSpPr>
            <p:cNvPr id="26" name="直接箭头连接符 25">
              <a:extLst>
                <a:ext uri="{FF2B5EF4-FFF2-40B4-BE49-F238E27FC236}">
                  <a16:creationId xmlns:a16="http://schemas.microsoft.com/office/drawing/2014/main" id="{1864A818-174A-21CF-A7BB-7FA43D0296B4}"/>
                </a:ext>
              </a:extLst>
            </p:cNvPr>
            <p:cNvCxnSpPr>
              <a:cxnSpLocks/>
            </p:cNvCxnSpPr>
            <p:nvPr/>
          </p:nvCxnSpPr>
          <p:spPr>
            <a:xfrm>
              <a:off x="8363294" y="3318249"/>
              <a:ext cx="440239"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4C0C7F45-86B1-6868-2908-62CAD98693DE}"/>
                </a:ext>
              </a:extLst>
            </p:cNvPr>
            <p:cNvCxnSpPr>
              <a:cxnSpLocks/>
            </p:cNvCxnSpPr>
            <p:nvPr/>
          </p:nvCxnSpPr>
          <p:spPr>
            <a:xfrm>
              <a:off x="8363294" y="3928624"/>
              <a:ext cx="440239"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D4435ED-796C-341E-525C-26D3952D0E22}"/>
                </a:ext>
              </a:extLst>
            </p:cNvPr>
            <p:cNvCxnSpPr>
              <a:cxnSpLocks/>
            </p:cNvCxnSpPr>
            <p:nvPr/>
          </p:nvCxnSpPr>
          <p:spPr>
            <a:xfrm>
              <a:off x="8363294" y="4519801"/>
              <a:ext cx="440239"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E464855-7847-9B94-F3BA-7E9CDA0FFF69}"/>
                </a:ext>
              </a:extLst>
            </p:cNvPr>
            <p:cNvCxnSpPr>
              <a:cxnSpLocks/>
            </p:cNvCxnSpPr>
            <p:nvPr/>
          </p:nvCxnSpPr>
          <p:spPr>
            <a:xfrm>
              <a:off x="6494440" y="4631627"/>
              <a:ext cx="0" cy="57061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9E01F2C-EAC7-1648-9754-251516702851}"/>
                </a:ext>
              </a:extLst>
            </p:cNvPr>
            <p:cNvCxnSpPr>
              <a:cxnSpLocks/>
            </p:cNvCxnSpPr>
            <p:nvPr/>
          </p:nvCxnSpPr>
          <p:spPr>
            <a:xfrm>
              <a:off x="7091807" y="4631627"/>
              <a:ext cx="0" cy="57061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A833C54-765B-3DD4-C12E-8D3CFE17678D}"/>
                </a:ext>
              </a:extLst>
            </p:cNvPr>
            <p:cNvCxnSpPr>
              <a:cxnSpLocks/>
            </p:cNvCxnSpPr>
            <p:nvPr/>
          </p:nvCxnSpPr>
          <p:spPr>
            <a:xfrm>
              <a:off x="7689175" y="4631627"/>
              <a:ext cx="0" cy="57061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3C999C2-9864-3198-2B83-9CAD34C7ACD0}"/>
                </a:ext>
              </a:extLst>
            </p:cNvPr>
            <p:cNvCxnSpPr>
              <a:cxnSpLocks/>
            </p:cNvCxnSpPr>
            <p:nvPr/>
          </p:nvCxnSpPr>
          <p:spPr>
            <a:xfrm>
              <a:off x="8286542" y="4631627"/>
              <a:ext cx="0" cy="57061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828F8DB-C11A-F3B8-CBE1-2BA1296E39D0}"/>
                </a:ext>
              </a:extLst>
            </p:cNvPr>
            <p:cNvCxnSpPr>
              <a:cxnSpLocks/>
            </p:cNvCxnSpPr>
            <p:nvPr/>
          </p:nvCxnSpPr>
          <p:spPr>
            <a:xfrm>
              <a:off x="8363294" y="2735077"/>
              <a:ext cx="440239"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9EFB3C5-F83F-4232-90AF-FA6C7CBA86BE}"/>
                </a:ext>
              </a:extLst>
            </p:cNvPr>
            <p:cNvCxnSpPr>
              <a:cxnSpLocks/>
            </p:cNvCxnSpPr>
            <p:nvPr/>
          </p:nvCxnSpPr>
          <p:spPr>
            <a:xfrm>
              <a:off x="6493587" y="2456930"/>
              <a:ext cx="0" cy="23508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6941E89-7035-D330-7AEA-D099D9602AB8}"/>
                </a:ext>
              </a:extLst>
            </p:cNvPr>
            <p:cNvCxnSpPr>
              <a:cxnSpLocks/>
            </p:cNvCxnSpPr>
            <p:nvPr/>
          </p:nvCxnSpPr>
          <p:spPr>
            <a:xfrm>
              <a:off x="7090954" y="2456930"/>
              <a:ext cx="0" cy="23508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F875EA7-2CE1-2629-9D5E-D677FE405690}"/>
                </a:ext>
              </a:extLst>
            </p:cNvPr>
            <p:cNvCxnSpPr>
              <a:cxnSpLocks/>
            </p:cNvCxnSpPr>
            <p:nvPr/>
          </p:nvCxnSpPr>
          <p:spPr>
            <a:xfrm>
              <a:off x="7688322" y="2456930"/>
              <a:ext cx="0" cy="23508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4D405AB-5613-C447-AAD8-AE619DC21AE9}"/>
                </a:ext>
              </a:extLst>
            </p:cNvPr>
            <p:cNvCxnSpPr>
              <a:cxnSpLocks/>
            </p:cNvCxnSpPr>
            <p:nvPr/>
          </p:nvCxnSpPr>
          <p:spPr>
            <a:xfrm>
              <a:off x="8285689" y="2456930"/>
              <a:ext cx="0" cy="23508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48F91EB7-0DEE-0BDA-C506-97833F2D4A34}"/>
                </a:ext>
              </a:extLst>
            </p:cNvPr>
            <p:cNvGrpSpPr/>
            <p:nvPr/>
          </p:nvGrpSpPr>
          <p:grpSpPr>
            <a:xfrm rot="16200000">
              <a:off x="5379767" y="3506205"/>
              <a:ext cx="1792104" cy="235088"/>
              <a:chOff x="7753216" y="2427597"/>
              <a:chExt cx="1939182" cy="254382"/>
            </a:xfrm>
          </p:grpSpPr>
          <p:cxnSp>
            <p:nvCxnSpPr>
              <p:cNvPr id="67" name="直接箭头连接符 66">
                <a:extLst>
                  <a:ext uri="{FF2B5EF4-FFF2-40B4-BE49-F238E27FC236}">
                    <a16:creationId xmlns:a16="http://schemas.microsoft.com/office/drawing/2014/main" id="{BED46D1F-AA4F-A016-B1B9-E67375508B25}"/>
                  </a:ext>
                </a:extLst>
              </p:cNvPr>
              <p:cNvCxnSpPr>
                <a:cxnSpLocks/>
              </p:cNvCxnSpPr>
              <p:nvPr/>
            </p:nvCxnSpPr>
            <p:spPr>
              <a:xfrm>
                <a:off x="7753216" y="2427597"/>
                <a:ext cx="0" cy="254382"/>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26862E5F-5646-44A7-A6FB-C41B94AC497E}"/>
                  </a:ext>
                </a:extLst>
              </p:cNvPr>
              <p:cNvCxnSpPr>
                <a:cxnSpLocks/>
              </p:cNvCxnSpPr>
              <p:nvPr/>
            </p:nvCxnSpPr>
            <p:spPr>
              <a:xfrm>
                <a:off x="8399609" y="2427597"/>
                <a:ext cx="0" cy="254382"/>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C18DCBB1-8C19-D563-3762-5E3644210C08}"/>
                  </a:ext>
                </a:extLst>
              </p:cNvPr>
              <p:cNvCxnSpPr>
                <a:cxnSpLocks/>
              </p:cNvCxnSpPr>
              <p:nvPr/>
            </p:nvCxnSpPr>
            <p:spPr>
              <a:xfrm>
                <a:off x="9046002" y="2427597"/>
                <a:ext cx="0" cy="254382"/>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B2F44FB-7434-5A38-D564-9D3EECF9A455}"/>
                  </a:ext>
                </a:extLst>
              </p:cNvPr>
              <p:cNvCxnSpPr>
                <a:cxnSpLocks/>
              </p:cNvCxnSpPr>
              <p:nvPr/>
            </p:nvCxnSpPr>
            <p:spPr>
              <a:xfrm>
                <a:off x="9692398" y="2427597"/>
                <a:ext cx="0" cy="254382"/>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a:extLst>
                <a:ext uri="{FF2B5EF4-FFF2-40B4-BE49-F238E27FC236}">
                  <a16:creationId xmlns:a16="http://schemas.microsoft.com/office/drawing/2014/main" id="{5559C54F-5C71-B2B6-0C50-519734C3DD11}"/>
                </a:ext>
              </a:extLst>
            </p:cNvPr>
            <p:cNvCxnSpPr>
              <a:cxnSpLocks/>
            </p:cNvCxnSpPr>
            <p:nvPr/>
          </p:nvCxnSpPr>
          <p:spPr>
            <a:xfrm>
              <a:off x="6565665" y="267492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9CD95CB-1A2E-7DD4-75E7-CA0853E66B05}"/>
                </a:ext>
              </a:extLst>
            </p:cNvPr>
            <p:cNvCxnSpPr>
              <a:cxnSpLocks/>
            </p:cNvCxnSpPr>
            <p:nvPr/>
          </p:nvCxnSpPr>
          <p:spPr>
            <a:xfrm>
              <a:off x="6563170" y="328083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166F56C-1B15-AEA2-88EC-D4D14F95550B}"/>
                </a:ext>
              </a:extLst>
            </p:cNvPr>
            <p:cNvCxnSpPr>
              <a:cxnSpLocks/>
            </p:cNvCxnSpPr>
            <p:nvPr/>
          </p:nvCxnSpPr>
          <p:spPr>
            <a:xfrm>
              <a:off x="6560674" y="388674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69FA7EE-FA68-A000-FEE4-EB8AE3F2518D}"/>
                </a:ext>
              </a:extLst>
            </p:cNvPr>
            <p:cNvCxnSpPr>
              <a:cxnSpLocks/>
            </p:cNvCxnSpPr>
            <p:nvPr/>
          </p:nvCxnSpPr>
          <p:spPr>
            <a:xfrm>
              <a:off x="6558179" y="449265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C366B64-AFE3-DA9E-DAD0-DB4A71EAC6C2}"/>
                </a:ext>
              </a:extLst>
            </p:cNvPr>
            <p:cNvCxnSpPr>
              <a:cxnSpLocks/>
            </p:cNvCxnSpPr>
            <p:nvPr/>
          </p:nvCxnSpPr>
          <p:spPr>
            <a:xfrm>
              <a:off x="7164875" y="267492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0D236F7-2284-045F-5D51-35217F5A3836}"/>
                </a:ext>
              </a:extLst>
            </p:cNvPr>
            <p:cNvCxnSpPr>
              <a:cxnSpLocks/>
            </p:cNvCxnSpPr>
            <p:nvPr/>
          </p:nvCxnSpPr>
          <p:spPr>
            <a:xfrm>
              <a:off x="7162380" y="328083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E5851D8-46B6-05FC-D02B-4F52C7A3EEFC}"/>
                </a:ext>
              </a:extLst>
            </p:cNvPr>
            <p:cNvCxnSpPr>
              <a:cxnSpLocks/>
            </p:cNvCxnSpPr>
            <p:nvPr/>
          </p:nvCxnSpPr>
          <p:spPr>
            <a:xfrm>
              <a:off x="7159884" y="388674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532F5FF-F621-C514-8CD9-19EA7022AB8E}"/>
                </a:ext>
              </a:extLst>
            </p:cNvPr>
            <p:cNvCxnSpPr>
              <a:cxnSpLocks/>
            </p:cNvCxnSpPr>
            <p:nvPr/>
          </p:nvCxnSpPr>
          <p:spPr>
            <a:xfrm>
              <a:off x="7157389" y="449265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077C431-C28F-F0DD-C0DC-C3AE489ED862}"/>
                </a:ext>
              </a:extLst>
            </p:cNvPr>
            <p:cNvCxnSpPr>
              <a:cxnSpLocks/>
            </p:cNvCxnSpPr>
            <p:nvPr/>
          </p:nvCxnSpPr>
          <p:spPr>
            <a:xfrm>
              <a:off x="7764085" y="267492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9568B1EF-6CBD-B12A-732E-B666693672DB}"/>
                </a:ext>
              </a:extLst>
            </p:cNvPr>
            <p:cNvCxnSpPr>
              <a:cxnSpLocks/>
            </p:cNvCxnSpPr>
            <p:nvPr/>
          </p:nvCxnSpPr>
          <p:spPr>
            <a:xfrm>
              <a:off x="7761589" y="328083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13D34648-314D-DA57-148D-BA14CE4FE7E7}"/>
                </a:ext>
              </a:extLst>
            </p:cNvPr>
            <p:cNvCxnSpPr>
              <a:cxnSpLocks/>
            </p:cNvCxnSpPr>
            <p:nvPr/>
          </p:nvCxnSpPr>
          <p:spPr>
            <a:xfrm>
              <a:off x="7759094" y="388674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4FAFF48-9304-B9C0-A490-E80FF7878158}"/>
                </a:ext>
              </a:extLst>
            </p:cNvPr>
            <p:cNvCxnSpPr>
              <a:cxnSpLocks/>
            </p:cNvCxnSpPr>
            <p:nvPr/>
          </p:nvCxnSpPr>
          <p:spPr>
            <a:xfrm>
              <a:off x="7756599" y="449265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8864598-037C-B580-84D4-911D95B06130}"/>
                </a:ext>
              </a:extLst>
            </p:cNvPr>
            <p:cNvCxnSpPr>
              <a:cxnSpLocks/>
            </p:cNvCxnSpPr>
            <p:nvPr/>
          </p:nvCxnSpPr>
          <p:spPr>
            <a:xfrm flipV="1">
              <a:off x="6542191" y="2815078"/>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2D4DE73-82D8-8ED9-C74A-56F39F15F575}"/>
                </a:ext>
              </a:extLst>
            </p:cNvPr>
            <p:cNvCxnSpPr>
              <a:cxnSpLocks/>
            </p:cNvCxnSpPr>
            <p:nvPr/>
          </p:nvCxnSpPr>
          <p:spPr>
            <a:xfrm flipV="1">
              <a:off x="7136365" y="2815078"/>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1CD4E30-9EA8-09B7-26B3-F4DF3DEA369B}"/>
                </a:ext>
              </a:extLst>
            </p:cNvPr>
            <p:cNvCxnSpPr>
              <a:cxnSpLocks/>
            </p:cNvCxnSpPr>
            <p:nvPr/>
          </p:nvCxnSpPr>
          <p:spPr>
            <a:xfrm flipV="1">
              <a:off x="7730538" y="2815078"/>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5CD9CD1C-D498-57C2-AD43-E8BD60A10FAC}"/>
                </a:ext>
              </a:extLst>
            </p:cNvPr>
            <p:cNvCxnSpPr>
              <a:cxnSpLocks/>
            </p:cNvCxnSpPr>
            <p:nvPr/>
          </p:nvCxnSpPr>
          <p:spPr>
            <a:xfrm flipV="1">
              <a:off x="8324711" y="2815078"/>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277CF9B-4BD5-809A-4F59-F7A6A37E2B3F}"/>
                </a:ext>
              </a:extLst>
            </p:cNvPr>
            <p:cNvCxnSpPr>
              <a:cxnSpLocks/>
            </p:cNvCxnSpPr>
            <p:nvPr/>
          </p:nvCxnSpPr>
          <p:spPr>
            <a:xfrm flipV="1">
              <a:off x="6542191" y="3411235"/>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0A11701C-02A0-77D9-E929-E13883041A8E}"/>
                </a:ext>
              </a:extLst>
            </p:cNvPr>
            <p:cNvCxnSpPr>
              <a:cxnSpLocks/>
            </p:cNvCxnSpPr>
            <p:nvPr/>
          </p:nvCxnSpPr>
          <p:spPr>
            <a:xfrm flipV="1">
              <a:off x="7136365" y="3411235"/>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BBF3510-D406-5C13-D80C-2628C867FF07}"/>
                </a:ext>
              </a:extLst>
            </p:cNvPr>
            <p:cNvCxnSpPr>
              <a:cxnSpLocks/>
            </p:cNvCxnSpPr>
            <p:nvPr/>
          </p:nvCxnSpPr>
          <p:spPr>
            <a:xfrm flipV="1">
              <a:off x="7730538" y="3411235"/>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35051F2-A7B9-BADE-CD9C-428A2A28278B}"/>
                </a:ext>
              </a:extLst>
            </p:cNvPr>
            <p:cNvCxnSpPr>
              <a:cxnSpLocks/>
            </p:cNvCxnSpPr>
            <p:nvPr/>
          </p:nvCxnSpPr>
          <p:spPr>
            <a:xfrm flipV="1">
              <a:off x="8324711" y="3411235"/>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0456607-323E-8C62-3667-B68DF65160DF}"/>
                </a:ext>
              </a:extLst>
            </p:cNvPr>
            <p:cNvCxnSpPr>
              <a:cxnSpLocks/>
            </p:cNvCxnSpPr>
            <p:nvPr/>
          </p:nvCxnSpPr>
          <p:spPr>
            <a:xfrm flipV="1">
              <a:off x="6542191" y="4007392"/>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25E9DFF-1187-0623-2246-E97A5A06D2B5}"/>
                </a:ext>
              </a:extLst>
            </p:cNvPr>
            <p:cNvCxnSpPr>
              <a:cxnSpLocks/>
            </p:cNvCxnSpPr>
            <p:nvPr/>
          </p:nvCxnSpPr>
          <p:spPr>
            <a:xfrm flipV="1">
              <a:off x="7136365" y="4007392"/>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1C3E82EE-94FF-22A3-E5C0-ACD2D8259477}"/>
                </a:ext>
              </a:extLst>
            </p:cNvPr>
            <p:cNvCxnSpPr>
              <a:cxnSpLocks/>
            </p:cNvCxnSpPr>
            <p:nvPr/>
          </p:nvCxnSpPr>
          <p:spPr>
            <a:xfrm flipV="1">
              <a:off x="7730538" y="4007392"/>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815DFE5F-207A-C3A2-7B07-A97EDCCD7119}"/>
                </a:ext>
              </a:extLst>
            </p:cNvPr>
            <p:cNvCxnSpPr>
              <a:cxnSpLocks/>
            </p:cNvCxnSpPr>
            <p:nvPr/>
          </p:nvCxnSpPr>
          <p:spPr>
            <a:xfrm flipV="1">
              <a:off x="8324711" y="4007392"/>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D530E172-424F-8599-E391-645DD531B152}"/>
                </a:ext>
              </a:extLst>
            </p:cNvPr>
            <p:cNvSpPr/>
            <p:nvPr/>
          </p:nvSpPr>
          <p:spPr>
            <a:xfrm>
              <a:off x="6383186" y="5188644"/>
              <a:ext cx="2377353" cy="16000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HBM</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64" name="矩形 63">
              <a:extLst>
                <a:ext uri="{FF2B5EF4-FFF2-40B4-BE49-F238E27FC236}">
                  <a16:creationId xmlns:a16="http://schemas.microsoft.com/office/drawing/2014/main" id="{CE4871C2-3C17-73A1-250F-4E214EDE920C}"/>
                </a:ext>
              </a:extLst>
            </p:cNvPr>
            <p:cNvSpPr/>
            <p:nvPr/>
          </p:nvSpPr>
          <p:spPr>
            <a:xfrm rot="16200000">
              <a:off x="7714508" y="3686378"/>
              <a:ext cx="2377353" cy="16000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HBM</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65" name="矩形 64">
              <a:extLst>
                <a:ext uri="{FF2B5EF4-FFF2-40B4-BE49-F238E27FC236}">
                  <a16:creationId xmlns:a16="http://schemas.microsoft.com/office/drawing/2014/main" id="{64D3EE1A-3A93-3CDF-787F-472CC3A8C26A}"/>
                </a:ext>
              </a:extLst>
            </p:cNvPr>
            <p:cNvSpPr/>
            <p:nvPr/>
          </p:nvSpPr>
          <p:spPr>
            <a:xfrm rot="16200000">
              <a:off x="4898134" y="3686378"/>
              <a:ext cx="2377353" cy="16000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HBM</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66" name="矩形 65">
              <a:extLst>
                <a:ext uri="{FF2B5EF4-FFF2-40B4-BE49-F238E27FC236}">
                  <a16:creationId xmlns:a16="http://schemas.microsoft.com/office/drawing/2014/main" id="{C1252301-38B8-5CC5-A168-24933A4851A9}"/>
                </a:ext>
              </a:extLst>
            </p:cNvPr>
            <p:cNvSpPr/>
            <p:nvPr/>
          </p:nvSpPr>
          <p:spPr>
            <a:xfrm>
              <a:off x="6383186" y="2269012"/>
              <a:ext cx="2377353" cy="16000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HBM</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grpSp>
      <p:grpSp>
        <p:nvGrpSpPr>
          <p:cNvPr id="127" name="组合 126">
            <a:extLst>
              <a:ext uri="{FF2B5EF4-FFF2-40B4-BE49-F238E27FC236}">
                <a16:creationId xmlns:a16="http://schemas.microsoft.com/office/drawing/2014/main" id="{0DA79165-2C83-2B05-15F1-D45543FE2EFE}"/>
              </a:ext>
            </a:extLst>
          </p:cNvPr>
          <p:cNvGrpSpPr/>
          <p:nvPr/>
        </p:nvGrpSpPr>
        <p:grpSpPr>
          <a:xfrm>
            <a:off x="10054755" y="5013449"/>
            <a:ext cx="1787329" cy="1407819"/>
            <a:chOff x="2710590" y="5114723"/>
            <a:chExt cx="1787329" cy="1407819"/>
          </a:xfrm>
        </p:grpSpPr>
        <p:sp>
          <p:nvSpPr>
            <p:cNvPr id="128" name="矩形 127">
              <a:extLst>
                <a:ext uri="{FF2B5EF4-FFF2-40B4-BE49-F238E27FC236}">
                  <a16:creationId xmlns:a16="http://schemas.microsoft.com/office/drawing/2014/main" id="{7FB52FED-F42D-69B5-6B36-A02D26C9C6E2}"/>
                </a:ext>
              </a:extLst>
            </p:cNvPr>
            <p:cNvSpPr/>
            <p:nvPr/>
          </p:nvSpPr>
          <p:spPr>
            <a:xfrm>
              <a:off x="3261219" y="5557365"/>
              <a:ext cx="677596" cy="68198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0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20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29" name="矩形 128">
              <a:extLst>
                <a:ext uri="{FF2B5EF4-FFF2-40B4-BE49-F238E27FC236}">
                  <a16:creationId xmlns:a16="http://schemas.microsoft.com/office/drawing/2014/main" id="{CC261D00-366D-0122-253D-6E2586F438CF}"/>
                </a:ext>
              </a:extLst>
            </p:cNvPr>
            <p:cNvSpPr/>
            <p:nvPr/>
          </p:nvSpPr>
          <p:spPr>
            <a:xfrm>
              <a:off x="3085007" y="5403736"/>
              <a:ext cx="677596" cy="68198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0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20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130" name="文本框 129">
              <a:extLst>
                <a:ext uri="{FF2B5EF4-FFF2-40B4-BE49-F238E27FC236}">
                  <a16:creationId xmlns:a16="http://schemas.microsoft.com/office/drawing/2014/main" id="{459B12B7-C315-0873-7888-B249CF41E0A5}"/>
                </a:ext>
              </a:extLst>
            </p:cNvPr>
            <p:cNvSpPr txBox="1"/>
            <p:nvPr/>
          </p:nvSpPr>
          <p:spPr>
            <a:xfrm>
              <a:off x="3009139" y="5114723"/>
              <a:ext cx="1488780" cy="307777"/>
            </a:xfrm>
            <a:prstGeom prst="rect">
              <a:avLst/>
            </a:prstGeom>
            <a:noFill/>
          </p:spPr>
          <p:txBody>
            <a:bodyPr wrap="square">
              <a:spAutoFit/>
            </a:bodyPr>
            <a:lstStyle/>
            <a:p>
              <a:r>
                <a:rPr lang="en-US" altLang="zh-CN" sz="1400" i="0" cap="none" spc="0" dirty="0">
                  <a:ln>
                    <a:noFill/>
                  </a:ln>
                  <a:solidFill>
                    <a:schemeClr val="accent4"/>
                  </a:solidFill>
                  <a:effectLst/>
                  <a:latin typeface="+mj-lt"/>
                  <a:cs typeface="Arial Narrow" panose="020B0604020202020204" pitchFamily="34" charset="0"/>
                </a:rPr>
                <a:t>Da</a:t>
              </a:r>
              <a:r>
                <a:rPr lang="en-US" altLang="zh-CN" sz="1400" dirty="0">
                  <a:solidFill>
                    <a:schemeClr val="accent4"/>
                  </a:solidFill>
                  <a:latin typeface="+mj-lt"/>
                  <a:cs typeface="Arial Narrow" panose="020B0604020202020204" pitchFamily="34" charset="0"/>
                </a:rPr>
                <a:t>ta</a:t>
              </a:r>
              <a:r>
                <a:rPr lang="en-US" altLang="zh-CN" sz="1400" i="0" cap="none" spc="0" dirty="0">
                  <a:ln>
                    <a:noFill/>
                  </a:ln>
                  <a:solidFill>
                    <a:schemeClr val="accent4"/>
                  </a:solidFill>
                  <a:effectLst/>
                  <a:latin typeface="+mj-lt"/>
                  <a:cs typeface="Arial Narrow" panose="020B0604020202020204" pitchFamily="34" charset="0"/>
                </a:rPr>
                <a:t> NoC Router</a:t>
              </a:r>
              <a:endParaRPr lang="zh-CN" altLang="en-US" sz="1400" dirty="0">
                <a:solidFill>
                  <a:schemeClr val="accent4"/>
                </a:solidFill>
              </a:endParaRPr>
            </a:p>
          </p:txBody>
        </p:sp>
        <p:sp>
          <p:nvSpPr>
            <p:cNvPr id="131" name="文本框 130">
              <a:extLst>
                <a:ext uri="{FF2B5EF4-FFF2-40B4-BE49-F238E27FC236}">
                  <a16:creationId xmlns:a16="http://schemas.microsoft.com/office/drawing/2014/main" id="{CCB83AB7-3CED-969F-1C38-5D496A82EEC9}"/>
                </a:ext>
              </a:extLst>
            </p:cNvPr>
            <p:cNvSpPr txBox="1"/>
            <p:nvPr/>
          </p:nvSpPr>
          <p:spPr>
            <a:xfrm>
              <a:off x="2710590" y="6214765"/>
              <a:ext cx="1488780" cy="307777"/>
            </a:xfrm>
            <a:prstGeom prst="rect">
              <a:avLst/>
            </a:prstGeom>
            <a:noFill/>
          </p:spPr>
          <p:txBody>
            <a:bodyPr wrap="square">
              <a:spAutoFit/>
            </a:bodyPr>
            <a:lstStyle/>
            <a:p>
              <a:r>
                <a:rPr lang="en-US" altLang="zh-CN" sz="1400" i="0" cap="none" spc="0" dirty="0">
                  <a:ln>
                    <a:noFill/>
                  </a:ln>
                  <a:solidFill>
                    <a:schemeClr val="accent3"/>
                  </a:solidFill>
                  <a:effectLst/>
                  <a:latin typeface="+mj-lt"/>
                  <a:cs typeface="Arial Narrow" panose="020B0604020202020204" pitchFamily="34" charset="0"/>
                </a:rPr>
                <a:t>Sync NoC Router</a:t>
              </a:r>
              <a:endParaRPr lang="zh-CN" altLang="en-US" sz="1400" dirty="0">
                <a:solidFill>
                  <a:schemeClr val="accent3"/>
                </a:solidFill>
              </a:endParaRPr>
            </a:p>
          </p:txBody>
        </p:sp>
      </p:grpSp>
      <p:cxnSp>
        <p:nvCxnSpPr>
          <p:cNvPr id="132" name="直接连接符 131">
            <a:extLst>
              <a:ext uri="{FF2B5EF4-FFF2-40B4-BE49-F238E27FC236}">
                <a16:creationId xmlns:a16="http://schemas.microsoft.com/office/drawing/2014/main" id="{5B51E675-02F4-EF47-7DEB-ED0DEC7FEBFC}"/>
              </a:ext>
            </a:extLst>
          </p:cNvPr>
          <p:cNvCxnSpPr>
            <a:cxnSpLocks/>
            <a:stCxn id="110" idx="3"/>
          </p:cNvCxnSpPr>
          <p:nvPr/>
        </p:nvCxnSpPr>
        <p:spPr>
          <a:xfrm>
            <a:off x="8349782" y="4798905"/>
            <a:ext cx="2079390" cy="488092"/>
          </a:xfrm>
          <a:prstGeom prst="line">
            <a:avLst/>
          </a:prstGeom>
          <a:ln>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FBD1E14E-A497-056A-0078-A069E72D37EE}"/>
              </a:ext>
            </a:extLst>
          </p:cNvPr>
          <p:cNvCxnSpPr>
            <a:cxnSpLocks/>
            <a:stCxn id="110" idx="2"/>
          </p:cNvCxnSpPr>
          <p:nvPr/>
        </p:nvCxnSpPr>
        <p:spPr>
          <a:xfrm>
            <a:off x="8250051" y="4899281"/>
            <a:ext cx="2355333" cy="1203793"/>
          </a:xfrm>
          <a:prstGeom prst="line">
            <a:avLst/>
          </a:prstGeom>
          <a:ln>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Content Placeholder 2">
            <a:extLst>
              <a:ext uri="{FF2B5EF4-FFF2-40B4-BE49-F238E27FC236}">
                <a16:creationId xmlns:a16="http://schemas.microsoft.com/office/drawing/2014/main" id="{F228B11A-A212-9779-F40E-A47F1A378644}"/>
              </a:ext>
            </a:extLst>
          </p:cNvPr>
          <p:cNvSpPr txBox="1">
            <a:spLocks/>
          </p:cNvSpPr>
          <p:nvPr/>
        </p:nvSpPr>
        <p:spPr>
          <a:xfrm>
            <a:off x="316499" y="791241"/>
            <a:ext cx="9562043" cy="6066759"/>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Fully Parameterizable through Configuration File:</a:t>
            </a:r>
          </a:p>
          <a:p>
            <a:pPr lvl="1">
              <a:lnSpc>
                <a:spcPts val="2700"/>
              </a:lnSpc>
              <a:defRPr/>
            </a:pPr>
            <a:r>
              <a:rPr lang="en-US" altLang="zh-CN" sz="1800" dirty="0"/>
              <a:t>System configuration</a:t>
            </a:r>
          </a:p>
          <a:p>
            <a:pPr lvl="2">
              <a:lnSpc>
                <a:spcPts val="2700"/>
              </a:lnSpc>
              <a:defRPr/>
            </a:pPr>
            <a:r>
              <a:rPr lang="en-US" altLang="zh-CN" sz="1588" dirty="0"/>
              <a:t>#Clusters (#row, #column)</a:t>
            </a:r>
          </a:p>
          <a:p>
            <a:pPr lvl="2">
              <a:lnSpc>
                <a:spcPts val="2700"/>
              </a:lnSpc>
              <a:defRPr/>
            </a:pPr>
            <a:r>
              <a:rPr lang="en-US" altLang="zh-CN" sz="1588" dirty="0"/>
              <a:t>NoC link data width</a:t>
            </a:r>
          </a:p>
          <a:p>
            <a:pPr lvl="2">
              <a:lnSpc>
                <a:spcPts val="2700"/>
              </a:lnSpc>
              <a:defRPr/>
            </a:pPr>
            <a:r>
              <a:rPr lang="en-US" altLang="zh-CN" sz="1588" dirty="0"/>
              <a:t>#HBM channels and placement on 4 edges</a:t>
            </a:r>
          </a:p>
          <a:p>
            <a:pPr lvl="1">
              <a:lnSpc>
                <a:spcPts val="2700"/>
              </a:lnSpc>
              <a:defRPr/>
            </a:pPr>
            <a:r>
              <a:rPr lang="en-US" altLang="zh-CN" sz="1800" dirty="0"/>
              <a:t>Cluster configuration</a:t>
            </a:r>
          </a:p>
          <a:p>
            <a:pPr lvl="2">
              <a:lnSpc>
                <a:spcPts val="2700"/>
              </a:lnSpc>
              <a:defRPr/>
            </a:pPr>
            <a:r>
              <a:rPr lang="en-US" altLang="zh-CN" sz="1588" dirty="0"/>
              <a:t>#Snitch cores</a:t>
            </a:r>
          </a:p>
          <a:p>
            <a:pPr lvl="2">
              <a:lnSpc>
                <a:spcPts val="2700"/>
              </a:lnSpc>
              <a:defRPr/>
            </a:pPr>
            <a:r>
              <a:rPr lang="en-US" altLang="zh-CN" sz="1588" dirty="0"/>
              <a:t>#TCDM banks, bank data width</a:t>
            </a:r>
          </a:p>
          <a:p>
            <a:pPr lvl="2">
              <a:lnSpc>
                <a:spcPts val="2700"/>
              </a:lnSpc>
              <a:defRPr/>
            </a:pPr>
            <a:r>
              <a:rPr lang="en-US" altLang="zh-CN" sz="1588" dirty="0"/>
              <a:t>Total TCDM size</a:t>
            </a:r>
          </a:p>
          <a:p>
            <a:pPr lvl="2">
              <a:lnSpc>
                <a:spcPts val="2700"/>
              </a:lnSpc>
              <a:defRPr/>
            </a:pPr>
            <a:r>
              <a:rPr lang="en-US" altLang="zh-CN" sz="1588" dirty="0"/>
              <a:t>RedMule CE array (height, width, CE pipeline stage)</a:t>
            </a:r>
          </a:p>
          <a:p>
            <a:pPr lvl="2">
              <a:lnSpc>
                <a:spcPts val="2700"/>
              </a:lnSpc>
              <a:defRPr/>
            </a:pPr>
            <a:r>
              <a:rPr lang="en-US" altLang="zh-CN" sz="1588" dirty="0" err="1"/>
              <a:t>iDMA</a:t>
            </a:r>
            <a:r>
              <a:rPr lang="en-US" altLang="zh-CN" sz="1588" dirty="0"/>
              <a:t> burst length, #outstanding burst</a:t>
            </a:r>
          </a:p>
          <a:p>
            <a:pPr>
              <a:lnSpc>
                <a:spcPts val="2700"/>
              </a:lnSpc>
              <a:defRPr/>
            </a:pPr>
            <a:r>
              <a:rPr lang="en-US" altLang="zh-CN" sz="2400" dirty="0"/>
              <a:t>Simulation Assumption</a:t>
            </a:r>
          </a:p>
          <a:p>
            <a:pPr lvl="1">
              <a:lnSpc>
                <a:spcPts val="2700"/>
              </a:lnSpc>
              <a:defRPr/>
            </a:pPr>
            <a:r>
              <a:rPr lang="en-US" altLang="zh-CN" sz="1800" dirty="0"/>
              <a:t>Cluster instruction cache are large enough and the binary are preloaded at simulation start point</a:t>
            </a:r>
            <a:endParaRPr lang="en-US" altLang="zh-CN" sz="1977" dirty="0"/>
          </a:p>
          <a:p>
            <a:pPr lvl="1">
              <a:defRPr/>
            </a:pPr>
            <a:endParaRPr lang="en-US" altLang="zh-CN" sz="1800" dirty="0"/>
          </a:p>
        </p:txBody>
      </p:sp>
      <p:sp>
        <p:nvSpPr>
          <p:cNvPr id="135" name="灯片编号占位符 134">
            <a:extLst>
              <a:ext uri="{FF2B5EF4-FFF2-40B4-BE49-F238E27FC236}">
                <a16:creationId xmlns:a16="http://schemas.microsoft.com/office/drawing/2014/main" id="{35D7851A-7379-B038-6716-A4BF9173C7D5}"/>
              </a:ext>
            </a:extLst>
          </p:cNvPr>
          <p:cNvSpPr>
            <a:spLocks noGrp="1"/>
          </p:cNvSpPr>
          <p:nvPr>
            <p:ph type="sldNum" sz="quarter" idx="12"/>
          </p:nvPr>
        </p:nvSpPr>
        <p:spPr/>
        <p:txBody>
          <a:bodyPr/>
          <a:lstStyle/>
          <a:p>
            <a:fld id="{5CDD8BBF-345E-4024-ADB0-843CB582CCD3}" type="slidenum">
              <a:rPr lang="zh-CN" altLang="en-US" smtClean="0"/>
              <a:t>12</a:t>
            </a:fld>
            <a:endParaRPr lang="zh-CN" altLang="en-US"/>
          </a:p>
        </p:txBody>
      </p:sp>
    </p:spTree>
    <p:extLst>
      <p:ext uri="{BB962C8B-B14F-4D97-AF65-F5344CB8AC3E}">
        <p14:creationId xmlns:p14="http://schemas.microsoft.com/office/powerpoint/2010/main" val="75990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C8D60-A8F1-E0A3-3E79-84CA1EF7DB1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33B1CC-D7BC-2BEE-E1FA-C26A74F5DFFD}"/>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M1-WP1: High-Level Simulation Model – Open Source</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2" name="Content Placeholder 2">
            <a:extLst>
              <a:ext uri="{FF2B5EF4-FFF2-40B4-BE49-F238E27FC236}">
                <a16:creationId xmlns:a16="http://schemas.microsoft.com/office/drawing/2014/main" id="{D94BB669-1EED-AE0E-9768-6674A9983EDA}"/>
              </a:ext>
            </a:extLst>
          </p:cNvPr>
          <p:cNvSpPr txBox="1">
            <a:spLocks/>
          </p:cNvSpPr>
          <p:nvPr/>
        </p:nvSpPr>
        <p:spPr>
          <a:xfrm>
            <a:off x="316501" y="791241"/>
            <a:ext cx="5464540" cy="4512279"/>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Prepared Hardware Abstract Layer APIs</a:t>
            </a:r>
          </a:p>
          <a:p>
            <a:pPr lvl="1">
              <a:lnSpc>
                <a:spcPts val="2700"/>
              </a:lnSpc>
              <a:defRPr/>
            </a:pPr>
            <a:r>
              <a:rPr lang="en-US" altLang="zh-CN" sz="1800" dirty="0"/>
              <a:t>Cluster and core position</a:t>
            </a:r>
          </a:p>
          <a:p>
            <a:pPr lvl="1">
              <a:lnSpc>
                <a:spcPts val="2700"/>
              </a:lnSpc>
              <a:defRPr/>
            </a:pPr>
            <a:r>
              <a:rPr lang="en-US" altLang="zh-CN" sz="1800" dirty="0"/>
              <a:t>Cluster TCDM and HBM address calculation</a:t>
            </a:r>
          </a:p>
          <a:p>
            <a:pPr lvl="1">
              <a:lnSpc>
                <a:spcPts val="2700"/>
              </a:lnSpc>
              <a:defRPr/>
            </a:pPr>
            <a:r>
              <a:rPr lang="en-US" altLang="zh-CN" sz="1800" dirty="0"/>
              <a:t>Inter- and intra-cluster synchronization</a:t>
            </a:r>
          </a:p>
          <a:p>
            <a:pPr lvl="1">
              <a:lnSpc>
                <a:spcPts val="2700"/>
              </a:lnSpc>
              <a:defRPr/>
            </a:pPr>
            <a:r>
              <a:rPr lang="en-US" altLang="zh-CN" sz="1800" dirty="0" err="1"/>
              <a:t>iDMA</a:t>
            </a:r>
            <a:r>
              <a:rPr lang="en-US" altLang="zh-CN" sz="1800" dirty="0"/>
              <a:t> and RedMule APIs</a:t>
            </a:r>
          </a:p>
          <a:p>
            <a:pPr>
              <a:lnSpc>
                <a:spcPts val="2700"/>
              </a:lnSpc>
              <a:defRPr/>
            </a:pPr>
            <a:r>
              <a:rPr lang="en-US" altLang="zh-CN" sz="2223" dirty="0"/>
              <a:t>Simulator Open-Sourced on GitHub</a:t>
            </a:r>
          </a:p>
          <a:p>
            <a:pPr lvl="1">
              <a:lnSpc>
                <a:spcPts val="2700"/>
              </a:lnSpc>
              <a:defRPr/>
            </a:pPr>
            <a:r>
              <a:rPr lang="en-US" altLang="zh-CN" sz="1800" dirty="0"/>
              <a:t>Complete SoftHier system model</a:t>
            </a:r>
          </a:p>
          <a:p>
            <a:pPr lvl="1">
              <a:lnSpc>
                <a:spcPts val="2700"/>
              </a:lnSpc>
              <a:defRPr/>
            </a:pPr>
            <a:r>
              <a:rPr lang="en-US" altLang="zh-CN" sz="1800" dirty="0"/>
              <a:t>Complete software stack</a:t>
            </a:r>
          </a:p>
          <a:p>
            <a:pPr lvl="1">
              <a:lnSpc>
                <a:spcPts val="2700"/>
              </a:lnSpc>
              <a:defRPr/>
            </a:pPr>
            <a:r>
              <a:rPr lang="en-US" altLang="zh-CN" sz="1800" dirty="0"/>
              <a:t>Getting started tutorial</a:t>
            </a:r>
          </a:p>
          <a:p>
            <a:pPr lvl="1">
              <a:lnSpc>
                <a:spcPts val="2700"/>
              </a:lnSpc>
              <a:defRPr/>
            </a:pPr>
            <a:r>
              <a:rPr lang="en-US" altLang="zh-CN" sz="1800" dirty="0"/>
              <a:t>Example binaries for execution</a:t>
            </a:r>
          </a:p>
        </p:txBody>
      </p:sp>
      <p:sp>
        <p:nvSpPr>
          <p:cNvPr id="3" name="Arrow: Pentagon 31">
            <a:extLst>
              <a:ext uri="{FF2B5EF4-FFF2-40B4-BE49-F238E27FC236}">
                <a16:creationId xmlns:a16="http://schemas.microsoft.com/office/drawing/2014/main" id="{6419D1D3-1145-CFE8-F4D6-1B0CD5CA3DAE}"/>
              </a:ext>
            </a:extLst>
          </p:cNvPr>
          <p:cNvSpPr/>
          <p:nvPr/>
        </p:nvSpPr>
        <p:spPr>
          <a:xfrm flipH="1">
            <a:off x="3616960" y="5386469"/>
            <a:ext cx="8575040" cy="613064"/>
          </a:xfrm>
          <a:prstGeom prst="homePlate">
            <a:avLst>
              <a:gd name="adj" fmla="val 43606"/>
            </a:avLst>
          </a:prstGeom>
          <a:solidFill>
            <a:srgbClr val="1B1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32">
            <a:extLst>
              <a:ext uri="{FF2B5EF4-FFF2-40B4-BE49-F238E27FC236}">
                <a16:creationId xmlns:a16="http://schemas.microsoft.com/office/drawing/2014/main" id="{4A9ABFAC-C4A6-FC5D-1F6B-375A3A84D9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4044" y="5485381"/>
            <a:ext cx="415241" cy="415241"/>
          </a:xfrm>
          <a:prstGeom prst="rect">
            <a:avLst/>
          </a:prstGeom>
        </p:spPr>
      </p:pic>
      <p:sp>
        <p:nvSpPr>
          <p:cNvPr id="6" name="TextBox 33">
            <a:extLst>
              <a:ext uri="{FF2B5EF4-FFF2-40B4-BE49-F238E27FC236}">
                <a16:creationId xmlns:a16="http://schemas.microsoft.com/office/drawing/2014/main" id="{F6CF76F2-BEE7-D6D8-521A-7FBFF6877549}"/>
              </a:ext>
            </a:extLst>
          </p:cNvPr>
          <p:cNvSpPr txBox="1"/>
          <p:nvPr/>
        </p:nvSpPr>
        <p:spPr>
          <a:xfrm>
            <a:off x="4572001" y="5508335"/>
            <a:ext cx="7508240" cy="369332"/>
          </a:xfrm>
          <a:prstGeom prst="rect">
            <a:avLst/>
          </a:prstGeom>
          <a:noFill/>
        </p:spPr>
        <p:txBody>
          <a:bodyPr wrap="square">
            <a:spAutoFit/>
          </a:bodyPr>
          <a:lstStyle/>
          <a:p>
            <a:r>
              <a:rPr lang="en-US" altLang="zh-CN" b="0" i="0">
                <a:solidFill>
                  <a:schemeClr val="bg2"/>
                </a:solidFill>
                <a:effectLst/>
                <a:latin typeface="Consolas" panose="020B0609020204030204" pitchFamily="49" charset="0"/>
                <a:ea typeface="Roboto Light" panose="02000000000000000000" pitchFamily="2" charset="0"/>
              </a:rPr>
              <a:t>https://github.com/gvsoc/gvsoc/tree/soft_hier_release</a:t>
            </a:r>
            <a:endParaRPr lang="en-US" altLang="zh-CN" dirty="0">
              <a:solidFill>
                <a:schemeClr val="bg2"/>
              </a:solidFill>
              <a:latin typeface="Consolas" panose="020B0609020204030204" pitchFamily="49" charset="0"/>
              <a:ea typeface="Roboto Light" panose="02000000000000000000" pitchFamily="2" charset="0"/>
            </a:endParaRPr>
          </a:p>
        </p:txBody>
      </p:sp>
      <p:sp>
        <p:nvSpPr>
          <p:cNvPr id="7" name="灯片编号占位符 6">
            <a:extLst>
              <a:ext uri="{FF2B5EF4-FFF2-40B4-BE49-F238E27FC236}">
                <a16:creationId xmlns:a16="http://schemas.microsoft.com/office/drawing/2014/main" id="{041942A1-6E5B-3F01-A2F6-51A77CA1A1E3}"/>
              </a:ext>
            </a:extLst>
          </p:cNvPr>
          <p:cNvSpPr>
            <a:spLocks noGrp="1"/>
          </p:cNvSpPr>
          <p:nvPr>
            <p:ph type="sldNum" sz="quarter" idx="12"/>
          </p:nvPr>
        </p:nvSpPr>
        <p:spPr/>
        <p:txBody>
          <a:bodyPr/>
          <a:lstStyle/>
          <a:p>
            <a:fld id="{5CDD8BBF-345E-4024-ADB0-843CB582CCD3}" type="slidenum">
              <a:rPr lang="zh-CN" altLang="en-US" smtClean="0"/>
              <a:t>13</a:t>
            </a:fld>
            <a:endParaRPr lang="zh-CN" altLang="en-US"/>
          </a:p>
        </p:txBody>
      </p:sp>
    </p:spTree>
    <p:extLst>
      <p:ext uri="{BB962C8B-B14F-4D97-AF65-F5344CB8AC3E}">
        <p14:creationId xmlns:p14="http://schemas.microsoft.com/office/powerpoint/2010/main" val="3169883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47D78-F92E-6F30-31ED-5402550139C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3A3C085-BB71-8421-3F45-4A0653E356E8}"/>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M2-WP1: PPA Estimation</a:t>
            </a:r>
          </a:p>
        </p:txBody>
      </p:sp>
      <p:grpSp>
        <p:nvGrpSpPr>
          <p:cNvPr id="12" name="组合 11">
            <a:extLst>
              <a:ext uri="{FF2B5EF4-FFF2-40B4-BE49-F238E27FC236}">
                <a16:creationId xmlns:a16="http://schemas.microsoft.com/office/drawing/2014/main" id="{7AE2D6F6-9A6E-E9D0-58C5-F7077087CCE3}"/>
              </a:ext>
            </a:extLst>
          </p:cNvPr>
          <p:cNvGrpSpPr/>
          <p:nvPr/>
        </p:nvGrpSpPr>
        <p:grpSpPr>
          <a:xfrm>
            <a:off x="6502424" y="616200"/>
            <a:ext cx="4942016" cy="4111931"/>
            <a:chOff x="6204039" y="654701"/>
            <a:chExt cx="5751391" cy="4785360"/>
          </a:xfrm>
        </p:grpSpPr>
        <p:pic>
          <p:nvPicPr>
            <p:cNvPr id="10" name="图片 9">
              <a:extLst>
                <a:ext uri="{FF2B5EF4-FFF2-40B4-BE49-F238E27FC236}">
                  <a16:creationId xmlns:a16="http://schemas.microsoft.com/office/drawing/2014/main" id="{D462A43D-978F-2DD2-AEF1-37DE24F3A6C6}"/>
                </a:ext>
              </a:extLst>
            </p:cNvPr>
            <p:cNvPicPr>
              <a:picLocks noChangeAspect="1"/>
            </p:cNvPicPr>
            <p:nvPr/>
          </p:nvPicPr>
          <p:blipFill>
            <a:blip r:embed="rId2"/>
            <a:srcRect/>
            <a:stretch>
              <a:fillRect/>
            </a:stretch>
          </p:blipFill>
          <p:spPr>
            <a:xfrm>
              <a:off x="6204039" y="807101"/>
              <a:ext cx="2980919" cy="4480560"/>
            </a:xfrm>
            <a:custGeom>
              <a:avLst/>
              <a:gdLst>
                <a:gd name="connsiteX0" fmla="*/ 0 w 2980919"/>
                <a:gd name="connsiteY0" fmla="*/ 0 h 4480560"/>
                <a:gd name="connsiteX1" fmla="*/ 2980919 w 2980919"/>
                <a:gd name="connsiteY1" fmla="*/ 0 h 4480560"/>
                <a:gd name="connsiteX2" fmla="*/ 2980919 w 2980919"/>
                <a:gd name="connsiteY2" fmla="*/ 2240280 h 4480560"/>
                <a:gd name="connsiteX3" fmla="*/ 2770011 w 2980919"/>
                <a:gd name="connsiteY3" fmla="*/ 2240280 h 4480560"/>
                <a:gd name="connsiteX4" fmla="*/ 2770011 w 2980919"/>
                <a:gd name="connsiteY4" fmla="*/ 4480560 h 4480560"/>
                <a:gd name="connsiteX5" fmla="*/ 455224 w 2980919"/>
                <a:gd name="connsiteY5" fmla="*/ 4480560 h 4480560"/>
                <a:gd name="connsiteX6" fmla="*/ 455224 w 2980919"/>
                <a:gd name="connsiteY6" fmla="*/ 2240280 h 4480560"/>
                <a:gd name="connsiteX7" fmla="*/ 0 w 2980919"/>
                <a:gd name="connsiteY7" fmla="*/ 2240280 h 44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0919" h="4480560">
                  <a:moveTo>
                    <a:pt x="0" y="0"/>
                  </a:moveTo>
                  <a:lnTo>
                    <a:pt x="2980919" y="0"/>
                  </a:lnTo>
                  <a:lnTo>
                    <a:pt x="2980919" y="2240280"/>
                  </a:lnTo>
                  <a:lnTo>
                    <a:pt x="2770011" y="2240280"/>
                  </a:lnTo>
                  <a:lnTo>
                    <a:pt x="2770011" y="4480560"/>
                  </a:lnTo>
                  <a:lnTo>
                    <a:pt x="455224" y="4480560"/>
                  </a:lnTo>
                  <a:lnTo>
                    <a:pt x="455224" y="2240280"/>
                  </a:lnTo>
                  <a:lnTo>
                    <a:pt x="0" y="2240280"/>
                  </a:lnTo>
                  <a:close/>
                </a:path>
              </a:pathLst>
            </a:custGeom>
          </p:spPr>
        </p:pic>
        <p:pic>
          <p:nvPicPr>
            <p:cNvPr id="6" name="图片 5">
              <a:extLst>
                <a:ext uri="{FF2B5EF4-FFF2-40B4-BE49-F238E27FC236}">
                  <a16:creationId xmlns:a16="http://schemas.microsoft.com/office/drawing/2014/main" id="{475253E1-00BE-B127-4363-AF653F5A8BB2}"/>
                </a:ext>
              </a:extLst>
            </p:cNvPr>
            <p:cNvPicPr>
              <a:picLocks noChangeAspect="1"/>
            </p:cNvPicPr>
            <p:nvPr/>
          </p:nvPicPr>
          <p:blipFill>
            <a:blip r:embed="rId3"/>
            <a:stretch>
              <a:fillRect/>
            </a:stretch>
          </p:blipFill>
          <p:spPr>
            <a:xfrm>
              <a:off x="9184958" y="654701"/>
              <a:ext cx="2770472" cy="4785360"/>
            </a:xfrm>
            <a:prstGeom prst="rect">
              <a:avLst/>
            </a:prstGeom>
          </p:spPr>
        </p:pic>
      </p:grpSp>
      <p:sp>
        <p:nvSpPr>
          <p:cNvPr id="11" name="Content Placeholder 2">
            <a:extLst>
              <a:ext uri="{FF2B5EF4-FFF2-40B4-BE49-F238E27FC236}">
                <a16:creationId xmlns:a16="http://schemas.microsoft.com/office/drawing/2014/main" id="{1857C1C0-4C84-8C43-D200-F2F2F45D223D}"/>
              </a:ext>
            </a:extLst>
          </p:cNvPr>
          <p:cNvSpPr txBox="1">
            <a:spLocks/>
          </p:cNvSpPr>
          <p:nvPr/>
        </p:nvSpPr>
        <p:spPr>
          <a:xfrm>
            <a:off x="316500" y="791241"/>
            <a:ext cx="6185923" cy="5359302"/>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Initial Synthesis and </a:t>
            </a:r>
            <a:r>
              <a:rPr lang="en-US" altLang="zh-CN" sz="2400" dirty="0" err="1"/>
              <a:t>PnR</a:t>
            </a:r>
            <a:r>
              <a:rPr lang="en-US" altLang="zh-CN" sz="2400" dirty="0"/>
              <a:t> Trial</a:t>
            </a:r>
          </a:p>
          <a:p>
            <a:pPr lvl="1">
              <a:lnSpc>
                <a:spcPts val="2700"/>
              </a:lnSpc>
              <a:defRPr/>
            </a:pPr>
            <a:r>
              <a:rPr lang="en-US" altLang="zh-CN" sz="1800" dirty="0"/>
              <a:t>Thanks to Tim's and Thomas's work on a reduced RTL version of the SoftHier system</a:t>
            </a:r>
          </a:p>
          <a:p>
            <a:pPr lvl="1">
              <a:lnSpc>
                <a:spcPts val="2700"/>
              </a:lnSpc>
              <a:defRPr/>
            </a:pPr>
            <a:r>
              <a:rPr lang="en-US" altLang="zh-CN" sz="1800" dirty="0"/>
              <a:t>RedMule is not included, focusing on the area and power of </a:t>
            </a:r>
            <a:r>
              <a:rPr lang="en-US" altLang="zh-CN" sz="1800" dirty="0" err="1"/>
              <a:t>iDMA</a:t>
            </a:r>
            <a:r>
              <a:rPr lang="en-US" altLang="zh-CN" sz="1800" dirty="0"/>
              <a:t> and NoC</a:t>
            </a:r>
          </a:p>
          <a:p>
            <a:pPr lvl="1">
              <a:lnSpc>
                <a:spcPts val="2700"/>
              </a:lnSpc>
              <a:defRPr/>
            </a:pPr>
            <a:r>
              <a:rPr lang="en-US" altLang="zh-CN" sz="1800" dirty="0"/>
              <a:t>Synthesis and </a:t>
            </a:r>
            <a:r>
              <a:rPr lang="en-US" altLang="zh-CN" sz="1800" dirty="0" err="1"/>
              <a:t>PnR</a:t>
            </a:r>
            <a:r>
              <a:rPr lang="en-US" altLang="zh-CN" sz="1800" dirty="0"/>
              <a:t> in GLOBALFOUNDRIES’ 12nm </a:t>
            </a:r>
            <a:r>
              <a:rPr lang="en-US" altLang="zh-CN" sz="1800" dirty="0" err="1"/>
              <a:t>FinFET</a:t>
            </a:r>
            <a:r>
              <a:rPr lang="en-US" altLang="zh-CN" sz="1800" dirty="0"/>
              <a:t> technology, at the typical corner (0.8V, 25°C)</a:t>
            </a:r>
          </a:p>
          <a:p>
            <a:pPr lvl="1">
              <a:lnSpc>
                <a:spcPts val="2700"/>
              </a:lnSpc>
              <a:defRPr/>
            </a:pPr>
            <a:r>
              <a:rPr lang="en-US" altLang="zh-CN" sz="1800" dirty="0"/>
              <a:t>NoC router with narrow 64b + wide 512b link data width</a:t>
            </a:r>
          </a:p>
          <a:p>
            <a:pPr lvl="1">
              <a:lnSpc>
                <a:spcPts val="2700"/>
              </a:lnSpc>
              <a:defRPr/>
            </a:pPr>
            <a:r>
              <a:rPr lang="en-US" altLang="zh-CN" sz="1800" dirty="0"/>
              <a:t>Timing: SoC frequency of 1.14 GHz reached</a:t>
            </a:r>
          </a:p>
          <a:p>
            <a:pPr lvl="1">
              <a:lnSpc>
                <a:spcPts val="2700"/>
              </a:lnSpc>
              <a:defRPr/>
            </a:pPr>
            <a:r>
              <a:rPr lang="en-US" altLang="zh-CN" sz="1800" dirty="0" err="1"/>
              <a:t>iDMA</a:t>
            </a:r>
            <a:r>
              <a:rPr lang="en-US" altLang="zh-CN" sz="1800" dirty="0"/>
              <a:t> per cluster</a:t>
            </a:r>
          </a:p>
          <a:p>
            <a:pPr lvl="2">
              <a:lnSpc>
                <a:spcPts val="2700"/>
              </a:lnSpc>
              <a:defRPr/>
            </a:pPr>
            <a:r>
              <a:rPr lang="en-US" altLang="zh-CN" sz="1588" dirty="0"/>
              <a:t>Area: 297 </a:t>
            </a:r>
            <a:r>
              <a:rPr lang="en-US" altLang="zh-CN" sz="1588" dirty="0" err="1"/>
              <a:t>kGE</a:t>
            </a:r>
            <a:r>
              <a:rPr lang="en-US" altLang="zh-CN" sz="1588" dirty="0"/>
              <a:t> (5.3%), Power: 6.3 </a:t>
            </a:r>
            <a:r>
              <a:rPr lang="en-US" altLang="zh-CN" sz="1588" dirty="0" err="1"/>
              <a:t>mW</a:t>
            </a:r>
            <a:r>
              <a:rPr lang="en-US" altLang="zh-CN" sz="1588" dirty="0"/>
              <a:t> (4.9%)</a:t>
            </a:r>
          </a:p>
          <a:p>
            <a:pPr lvl="1">
              <a:lnSpc>
                <a:spcPts val="2700"/>
              </a:lnSpc>
              <a:defRPr/>
            </a:pPr>
            <a:r>
              <a:rPr lang="en-US" altLang="zh-CN" sz="1800" dirty="0"/>
              <a:t>NoC router per cluster</a:t>
            </a:r>
          </a:p>
          <a:p>
            <a:pPr lvl="2">
              <a:lnSpc>
                <a:spcPts val="2700"/>
              </a:lnSpc>
              <a:defRPr/>
            </a:pPr>
            <a:r>
              <a:rPr lang="en-US" altLang="zh-CN" sz="1588" dirty="0"/>
              <a:t>Area: 196 </a:t>
            </a:r>
            <a:r>
              <a:rPr lang="en-US" altLang="zh-CN" sz="1588" dirty="0" err="1"/>
              <a:t>kGE</a:t>
            </a:r>
            <a:r>
              <a:rPr lang="en-US" altLang="zh-CN" sz="1588" dirty="0"/>
              <a:t> (3.5%), Power: 7.3 </a:t>
            </a:r>
            <a:r>
              <a:rPr lang="en-US" altLang="zh-CN" sz="1588" dirty="0" err="1"/>
              <a:t>mW</a:t>
            </a:r>
            <a:r>
              <a:rPr lang="en-US" altLang="zh-CN" sz="1588" dirty="0"/>
              <a:t> (5.7%)</a:t>
            </a:r>
          </a:p>
        </p:txBody>
      </p:sp>
      <p:pic>
        <p:nvPicPr>
          <p:cNvPr id="16" name="图片 15">
            <a:extLst>
              <a:ext uri="{FF2B5EF4-FFF2-40B4-BE49-F238E27FC236}">
                <a16:creationId xmlns:a16="http://schemas.microsoft.com/office/drawing/2014/main" id="{CFD053F8-D36D-40E7-3DBE-6DD2CA3F1A4F}"/>
              </a:ext>
            </a:extLst>
          </p:cNvPr>
          <p:cNvPicPr>
            <a:picLocks noChangeAspect="1"/>
          </p:cNvPicPr>
          <p:nvPr/>
        </p:nvPicPr>
        <p:blipFill>
          <a:blip r:embed="rId4"/>
          <a:stretch>
            <a:fillRect/>
          </a:stretch>
        </p:blipFill>
        <p:spPr>
          <a:xfrm>
            <a:off x="6522184" y="4859084"/>
            <a:ext cx="5415815" cy="1787708"/>
          </a:xfrm>
          <a:prstGeom prst="rect">
            <a:avLst/>
          </a:prstGeom>
        </p:spPr>
      </p:pic>
      <p:sp>
        <p:nvSpPr>
          <p:cNvPr id="2" name="灯片编号占位符 1">
            <a:extLst>
              <a:ext uri="{FF2B5EF4-FFF2-40B4-BE49-F238E27FC236}">
                <a16:creationId xmlns:a16="http://schemas.microsoft.com/office/drawing/2014/main" id="{1C7908BD-BF64-016D-5FF3-2750F9BB77D9}"/>
              </a:ext>
            </a:extLst>
          </p:cNvPr>
          <p:cNvSpPr>
            <a:spLocks noGrp="1"/>
          </p:cNvSpPr>
          <p:nvPr>
            <p:ph type="sldNum" sz="quarter" idx="12"/>
          </p:nvPr>
        </p:nvSpPr>
        <p:spPr/>
        <p:txBody>
          <a:bodyPr/>
          <a:lstStyle/>
          <a:p>
            <a:fld id="{5CDD8BBF-345E-4024-ADB0-843CB582CCD3}" type="slidenum">
              <a:rPr lang="zh-CN" altLang="en-US" smtClean="0"/>
              <a:t>14</a:t>
            </a:fld>
            <a:endParaRPr lang="zh-CN" altLang="en-US"/>
          </a:p>
        </p:txBody>
      </p:sp>
    </p:spTree>
    <p:extLst>
      <p:ext uri="{BB962C8B-B14F-4D97-AF65-F5344CB8AC3E}">
        <p14:creationId xmlns:p14="http://schemas.microsoft.com/office/powerpoint/2010/main" val="1973377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D2CA0-7E96-CDEC-B5A0-2A822D3291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A35A459-783D-79BE-BF78-41C85D5C81A3}"/>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First-Year Milestones Reached</a:t>
            </a:r>
          </a:p>
        </p:txBody>
      </p:sp>
      <p:sp>
        <p:nvSpPr>
          <p:cNvPr id="2" name="Rectangle 7">
            <a:extLst>
              <a:ext uri="{FF2B5EF4-FFF2-40B4-BE49-F238E27FC236}">
                <a16:creationId xmlns:a16="http://schemas.microsoft.com/office/drawing/2014/main" id="{A1646A69-21AA-B49D-D6FE-68B4E7EF2C8B}"/>
              </a:ext>
            </a:extLst>
          </p:cNvPr>
          <p:cNvSpPr/>
          <p:nvPr/>
        </p:nvSpPr>
        <p:spPr>
          <a:xfrm>
            <a:off x="299070" y="1128126"/>
            <a:ext cx="11306540" cy="1951958"/>
          </a:xfrm>
          <a:prstGeom prst="rect">
            <a:avLst/>
          </a:prstGeom>
          <a:solidFill>
            <a:schemeClr val="accent3">
              <a:alpha val="12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72000" rIns="144000" bIns="72000" numCol="1" spcCol="0" rtlCol="0" fromWordArt="0" anchor="ctr" anchorCtr="0" forceAA="0" compatLnSpc="1">
            <a:noAutofit/>
          </a:bodyPr>
          <a:lstStyle/>
          <a:p>
            <a:pPr algn="ctr"/>
            <a:r>
              <a:rPr lang="en-US" sz="2400" i="1" dirty="0">
                <a:solidFill>
                  <a:schemeClr val="accent3"/>
                </a:solidFill>
                <a:latin typeface="+mj-lt"/>
              </a:rPr>
              <a:t> </a:t>
            </a:r>
            <a:r>
              <a:rPr lang="en-US" sz="2400" b="1" i="1" dirty="0">
                <a:solidFill>
                  <a:schemeClr val="accent3"/>
                </a:solidFill>
                <a:latin typeface="+mj-lt"/>
              </a:rPr>
              <a:t>M1-WP1</a:t>
            </a:r>
            <a:r>
              <a:rPr lang="en-US" sz="2400" i="1" dirty="0">
                <a:solidFill>
                  <a:schemeClr val="accent3"/>
                </a:solidFill>
                <a:latin typeface="+mj-lt"/>
              </a:rPr>
              <a:t>: The </a:t>
            </a:r>
            <a:r>
              <a:rPr lang="en-US" sz="2400" i="1" strike="sngStrike" dirty="0">
                <a:solidFill>
                  <a:srgbClr val="FF0000"/>
                </a:solidFill>
                <a:latin typeface="+mj-lt"/>
              </a:rPr>
              <a:t>Banshee</a:t>
            </a:r>
            <a:r>
              <a:rPr lang="en-US" sz="2400" i="1" dirty="0">
                <a:solidFill>
                  <a:schemeClr val="accent3"/>
                </a:solidFill>
                <a:latin typeface="+mj-lt"/>
              </a:rPr>
              <a:t> GVSoC open-source simulator will be enhanced to support tensor operators and KiloPE tensor units as well as multiple TEs. Baseline performance models will be added. This simulator will be released to WP2 to help SW development and performance estimation</a:t>
            </a:r>
            <a:endParaRPr lang="it-IT" sz="2400" i="1" dirty="0">
              <a:solidFill>
                <a:schemeClr val="accent3"/>
              </a:solidFill>
              <a:latin typeface="+mj-lt"/>
            </a:endParaRPr>
          </a:p>
        </p:txBody>
      </p:sp>
      <p:sp>
        <p:nvSpPr>
          <p:cNvPr id="3" name="Rectangle 7">
            <a:extLst>
              <a:ext uri="{FF2B5EF4-FFF2-40B4-BE49-F238E27FC236}">
                <a16:creationId xmlns:a16="http://schemas.microsoft.com/office/drawing/2014/main" id="{1C32AB8F-603D-F254-D2B2-9A9F9C02264B}"/>
              </a:ext>
            </a:extLst>
          </p:cNvPr>
          <p:cNvSpPr/>
          <p:nvPr/>
        </p:nvSpPr>
        <p:spPr>
          <a:xfrm>
            <a:off x="299070" y="3515191"/>
            <a:ext cx="11306540" cy="1951958"/>
          </a:xfrm>
          <a:prstGeom prst="rect">
            <a:avLst/>
          </a:prstGeom>
          <a:solidFill>
            <a:schemeClr val="accent3">
              <a:alpha val="12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72000" rIns="144000" bIns="72000" numCol="1" spcCol="0" rtlCol="0" fromWordArt="0" anchor="ctr" anchorCtr="0" forceAA="0" compatLnSpc="1">
            <a:noAutofit/>
          </a:bodyPr>
          <a:lstStyle/>
          <a:p>
            <a:pPr algn="ctr"/>
            <a:r>
              <a:rPr lang="en-US" sz="2400" i="1" dirty="0">
                <a:solidFill>
                  <a:schemeClr val="accent3"/>
                </a:solidFill>
                <a:latin typeface="+mj-lt"/>
              </a:rPr>
              <a:t> </a:t>
            </a:r>
            <a:r>
              <a:rPr lang="en-US" sz="2400" b="1" i="1" dirty="0">
                <a:solidFill>
                  <a:schemeClr val="accent3"/>
                </a:solidFill>
                <a:latin typeface="+mj-lt"/>
              </a:rPr>
              <a:t>M2-WP1</a:t>
            </a:r>
            <a:r>
              <a:rPr lang="en-US" sz="2400" i="1" dirty="0">
                <a:solidFill>
                  <a:schemeClr val="accent3"/>
                </a:solidFill>
                <a:latin typeface="+mj-lt"/>
              </a:rPr>
              <a:t>: A first set of synthesis trials will be run on DMAs and interconnects to estimate cost and performance of the first version of hardware and provide the key components for system-level PPA assessment</a:t>
            </a:r>
            <a:endParaRPr lang="it-IT" sz="2400" i="1" dirty="0">
              <a:solidFill>
                <a:schemeClr val="accent3"/>
              </a:solidFill>
              <a:latin typeface="+mj-lt"/>
            </a:endParaRPr>
          </a:p>
        </p:txBody>
      </p:sp>
      <p:sp>
        <p:nvSpPr>
          <p:cNvPr id="5" name="灯片编号占位符 4">
            <a:extLst>
              <a:ext uri="{FF2B5EF4-FFF2-40B4-BE49-F238E27FC236}">
                <a16:creationId xmlns:a16="http://schemas.microsoft.com/office/drawing/2014/main" id="{5AC228BA-6FB2-4DE6-8AA5-78D190F17EDD}"/>
              </a:ext>
            </a:extLst>
          </p:cNvPr>
          <p:cNvSpPr>
            <a:spLocks noGrp="1"/>
          </p:cNvSpPr>
          <p:nvPr>
            <p:ph type="sldNum" sz="quarter" idx="12"/>
          </p:nvPr>
        </p:nvSpPr>
        <p:spPr/>
        <p:txBody>
          <a:bodyPr/>
          <a:lstStyle/>
          <a:p>
            <a:fld id="{5CDD8BBF-345E-4024-ADB0-843CB582CCD3}" type="slidenum">
              <a:rPr lang="zh-CN" altLang="en-US" smtClean="0"/>
              <a:t>15</a:t>
            </a:fld>
            <a:endParaRPr lang="zh-CN" altLang="en-US"/>
          </a:p>
        </p:txBody>
      </p:sp>
    </p:spTree>
    <p:extLst>
      <p:ext uri="{BB962C8B-B14F-4D97-AF65-F5344CB8AC3E}">
        <p14:creationId xmlns:p14="http://schemas.microsoft.com/office/powerpoint/2010/main" val="4255359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07B1D-F079-956E-DBF6-5DF9EDF539C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3F09A5D-BE71-0AAA-33BF-A19E1CAD4557}"/>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Looking forward to Second-Year Work Package</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169" name="Content Placeholder 2">
            <a:extLst>
              <a:ext uri="{FF2B5EF4-FFF2-40B4-BE49-F238E27FC236}">
                <a16:creationId xmlns:a16="http://schemas.microsoft.com/office/drawing/2014/main" id="{6C3552DF-8252-A856-83BA-704598C7F40F}"/>
              </a:ext>
            </a:extLst>
          </p:cNvPr>
          <p:cNvSpPr txBox="1">
            <a:spLocks/>
          </p:cNvSpPr>
          <p:nvPr/>
        </p:nvSpPr>
        <p:spPr>
          <a:xfrm>
            <a:off x="316500" y="791242"/>
            <a:ext cx="11638928" cy="565019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Architectural Optimization, Tuning, and Microkernels Benchmarking </a:t>
            </a:r>
            <a:r>
              <a:rPr lang="en-US" altLang="zh-CN" sz="2400" b="1" dirty="0"/>
              <a:t>(M3-WP1)</a:t>
            </a:r>
          </a:p>
          <a:p>
            <a:pPr lvl="1">
              <a:lnSpc>
                <a:spcPts val="2700"/>
              </a:lnSpc>
              <a:defRPr/>
            </a:pPr>
            <a:r>
              <a:rPr lang="en-US" altLang="zh-CN" sz="1800" dirty="0"/>
              <a:t>The data motion engines, the interconnect, and memory endpoints will be tuned and optimized to facilitate programing and boost performance.</a:t>
            </a:r>
          </a:p>
          <a:p>
            <a:pPr lvl="1">
              <a:lnSpc>
                <a:spcPts val="2700"/>
              </a:lnSpc>
              <a:defRPr/>
            </a:pPr>
            <a:r>
              <a:rPr lang="en-US" altLang="zh-CN" sz="1800" dirty="0"/>
              <a:t>The proposed hardware enhancements will be prototyped, and their performance benefits will be assessed with microkernels</a:t>
            </a:r>
          </a:p>
          <a:p>
            <a:pPr lvl="1">
              <a:lnSpc>
                <a:spcPts val="2700"/>
              </a:lnSpc>
              <a:defRPr/>
            </a:pPr>
            <a:r>
              <a:rPr lang="en-US" altLang="zh-CN" sz="1800" dirty="0"/>
              <a:t>Hardware costs of the enhancements will be closely monitored to ensure that efficiency remains highly competitive with cache-based techniques, both in terms of system performance and energy efficiency.</a:t>
            </a:r>
          </a:p>
          <a:p>
            <a:pPr>
              <a:lnSpc>
                <a:spcPts val="2700"/>
              </a:lnSpc>
              <a:defRPr/>
            </a:pPr>
            <a:r>
              <a:rPr lang="en-US" altLang="zh-CN" sz="2400" dirty="0"/>
              <a:t>Benchmarking on hardware-software integration between the two WPs </a:t>
            </a:r>
            <a:r>
              <a:rPr lang="en-US" altLang="zh-CN" sz="2400" b="1" dirty="0"/>
              <a:t>(M4-WP1-WP2)</a:t>
            </a:r>
          </a:p>
          <a:p>
            <a:pPr lvl="1">
              <a:lnSpc>
                <a:spcPts val="2700"/>
              </a:lnSpc>
              <a:defRPr/>
            </a:pPr>
            <a:r>
              <a:rPr lang="en-US" altLang="zh-CN" sz="1800" dirty="0"/>
              <a:t>Demonstrating targeted transformations to optimize and streamline performance for CLOUDSC cloud microphysics scheme and the LULESH hydrodynamics solver as well as ML applications. </a:t>
            </a:r>
          </a:p>
          <a:p>
            <a:pPr lvl="1">
              <a:lnSpc>
                <a:spcPts val="2700"/>
              </a:lnSpc>
              <a:defRPr/>
            </a:pPr>
            <a:r>
              <a:rPr lang="en-US" altLang="zh-CN" sz="1800" dirty="0"/>
              <a:t>Detailed performance study with different application configurations and comparing various workflow options. For Ascend, we will aim at mapping Deep Learning kernels such as Transformer Decoders. </a:t>
            </a:r>
          </a:p>
          <a:p>
            <a:pPr lvl="1">
              <a:lnSpc>
                <a:spcPts val="2700"/>
              </a:lnSpc>
              <a:defRPr/>
            </a:pPr>
            <a:r>
              <a:rPr lang="en-US" altLang="zh-CN" sz="1800" dirty="0"/>
              <a:t>Open-source release hardware RTL, new version of high-level simulator, software tools and benchmark applications</a:t>
            </a:r>
          </a:p>
          <a:p>
            <a:pPr lvl="1">
              <a:lnSpc>
                <a:spcPts val="2700"/>
              </a:lnSpc>
              <a:defRPr/>
            </a:pPr>
            <a:endParaRPr lang="en-US" altLang="zh-CN" sz="1977" dirty="0"/>
          </a:p>
          <a:p>
            <a:pPr lvl="1">
              <a:lnSpc>
                <a:spcPts val="2700"/>
              </a:lnSpc>
              <a:defRPr/>
            </a:pPr>
            <a:endParaRPr lang="en-US" altLang="zh-CN" sz="1977" dirty="0"/>
          </a:p>
          <a:p>
            <a:pPr lvl="1">
              <a:defRPr/>
            </a:pPr>
            <a:endParaRPr lang="en-US" altLang="zh-CN" sz="1800" dirty="0"/>
          </a:p>
        </p:txBody>
      </p:sp>
      <p:sp>
        <p:nvSpPr>
          <p:cNvPr id="2" name="灯片编号占位符 1">
            <a:extLst>
              <a:ext uri="{FF2B5EF4-FFF2-40B4-BE49-F238E27FC236}">
                <a16:creationId xmlns:a16="http://schemas.microsoft.com/office/drawing/2014/main" id="{D085BF2C-34E8-A2F7-8BCD-BB6D59123C82}"/>
              </a:ext>
            </a:extLst>
          </p:cNvPr>
          <p:cNvSpPr>
            <a:spLocks noGrp="1"/>
          </p:cNvSpPr>
          <p:nvPr>
            <p:ph type="sldNum" sz="quarter" idx="12"/>
          </p:nvPr>
        </p:nvSpPr>
        <p:spPr/>
        <p:txBody>
          <a:bodyPr/>
          <a:lstStyle/>
          <a:p>
            <a:fld id="{5CDD8BBF-345E-4024-ADB0-843CB582CCD3}" type="slidenum">
              <a:rPr lang="zh-CN" altLang="en-US" smtClean="0"/>
              <a:t>16</a:t>
            </a:fld>
            <a:endParaRPr lang="zh-CN" altLang="en-US"/>
          </a:p>
        </p:txBody>
      </p:sp>
      <p:sp>
        <p:nvSpPr>
          <p:cNvPr id="5" name="文本框 4">
            <a:extLst>
              <a:ext uri="{FF2B5EF4-FFF2-40B4-BE49-F238E27FC236}">
                <a16:creationId xmlns:a16="http://schemas.microsoft.com/office/drawing/2014/main" id="{D6197DA0-8E82-B520-96AB-6F3E36B98417}"/>
              </a:ext>
            </a:extLst>
          </p:cNvPr>
          <p:cNvSpPr txBox="1"/>
          <p:nvPr/>
        </p:nvSpPr>
        <p:spPr>
          <a:xfrm>
            <a:off x="3059975" y="6519180"/>
            <a:ext cx="9055825" cy="215444"/>
          </a:xfrm>
          <a:prstGeom prst="rect">
            <a:avLst/>
          </a:prstGeom>
          <a:noFill/>
        </p:spPr>
        <p:txBody>
          <a:bodyPr wrap="square">
            <a:spAutoFit/>
          </a:bodyPr>
          <a:lstStyle/>
          <a:p>
            <a:r>
              <a:rPr lang="de-DE" altLang="zh-CN" sz="800" b="0" i="0" dirty="0">
                <a:solidFill>
                  <a:schemeClr val="bg1"/>
                </a:solidFill>
                <a:effectLst/>
                <a:latin typeface="Arial" panose="020B0604020202020204" pitchFamily="34" charset="0"/>
              </a:rPr>
              <a:t>[1] Riedel, Samuel, et al. "Banshee: A fast LLVM-based RISC-V binary translator." </a:t>
            </a:r>
            <a:r>
              <a:rPr lang="de-DE" altLang="zh-CN" sz="800" b="0" i="1" dirty="0">
                <a:solidFill>
                  <a:schemeClr val="bg1"/>
                </a:solidFill>
                <a:effectLst/>
                <a:latin typeface="Arial" panose="020B0604020202020204" pitchFamily="34" charset="0"/>
              </a:rPr>
              <a:t>2021 IEEE/ACM International Conference On Computer Aided Design (ICCAD)</a:t>
            </a:r>
            <a:r>
              <a:rPr lang="de-DE" altLang="zh-CN" sz="800" b="0" i="0" dirty="0">
                <a:solidFill>
                  <a:schemeClr val="bg1"/>
                </a:solidFill>
                <a:effectLst/>
                <a:latin typeface="Arial" panose="020B0604020202020204" pitchFamily="34" charset="0"/>
              </a:rPr>
              <a:t>. IEEE, 2021.</a:t>
            </a:r>
            <a:endParaRPr lang="zh-CN" altLang="en-US" sz="800" dirty="0">
              <a:solidFill>
                <a:schemeClr val="bg1"/>
              </a:solidFill>
            </a:endParaRPr>
          </a:p>
        </p:txBody>
      </p:sp>
    </p:spTree>
    <p:extLst>
      <p:ext uri="{BB962C8B-B14F-4D97-AF65-F5344CB8AC3E}">
        <p14:creationId xmlns:p14="http://schemas.microsoft.com/office/powerpoint/2010/main" val="3345500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19E2D-C85E-F140-28B6-D39606DF569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571BE535-F46D-9531-C5E1-7EB8E7FB49EA}"/>
              </a:ext>
            </a:extLst>
          </p:cNvPr>
          <p:cNvSpPr/>
          <p:nvPr/>
        </p:nvSpPr>
        <p:spPr>
          <a:xfrm>
            <a:off x="4517190" y="3118246"/>
            <a:ext cx="2410348" cy="1568027"/>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dirty="0">
                <a:solidFill>
                  <a:schemeClr val="bg2"/>
                </a:solidFill>
                <a:latin typeface="Arial Narrow" panose="020B0604020202020204" pitchFamily="34" charset="0"/>
                <a:cs typeface="Arial Narrow" panose="020B0604020202020204" pitchFamily="34" charset="0"/>
              </a:rPr>
              <a:t>Weight</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7" name="矩形 6">
            <a:extLst>
              <a:ext uri="{FF2B5EF4-FFF2-40B4-BE49-F238E27FC236}">
                <a16:creationId xmlns:a16="http://schemas.microsoft.com/office/drawing/2014/main" id="{DBD8A087-A808-B135-FE4D-242C32CBAAEE}"/>
              </a:ext>
            </a:extLst>
          </p:cNvPr>
          <p:cNvSpPr/>
          <p:nvPr/>
        </p:nvSpPr>
        <p:spPr>
          <a:xfrm rot="5400000">
            <a:off x="3944301" y="3706105"/>
            <a:ext cx="1553935" cy="406400"/>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8" name="矩形 7">
            <a:extLst>
              <a:ext uri="{FF2B5EF4-FFF2-40B4-BE49-F238E27FC236}">
                <a16:creationId xmlns:a16="http://schemas.microsoft.com/office/drawing/2014/main" id="{3A8A19DF-8777-81FE-689B-A801CD87F31F}"/>
              </a:ext>
            </a:extLst>
          </p:cNvPr>
          <p:cNvSpPr/>
          <p:nvPr/>
        </p:nvSpPr>
        <p:spPr>
          <a:xfrm>
            <a:off x="4526353" y="1626749"/>
            <a:ext cx="1767840" cy="1117600"/>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dirty="0">
                <a:solidFill>
                  <a:schemeClr val="bg2"/>
                </a:solidFill>
                <a:latin typeface="Arial Narrow" panose="020B0604020202020204" pitchFamily="34" charset="0"/>
                <a:cs typeface="Arial Narrow" panose="020B0604020202020204" pitchFamily="34" charset="0"/>
              </a:rPr>
              <a:t>Input</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9" name="矩形 8">
            <a:extLst>
              <a:ext uri="{FF2B5EF4-FFF2-40B4-BE49-F238E27FC236}">
                <a16:creationId xmlns:a16="http://schemas.microsoft.com/office/drawing/2014/main" id="{477BCED6-EC38-3D2A-767C-5EDEA591D6E8}"/>
              </a:ext>
            </a:extLst>
          </p:cNvPr>
          <p:cNvSpPr/>
          <p:nvPr/>
        </p:nvSpPr>
        <p:spPr>
          <a:xfrm>
            <a:off x="4522537" y="1624995"/>
            <a:ext cx="1774227" cy="406400"/>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1" name="矩形 10">
            <a:extLst>
              <a:ext uri="{FF2B5EF4-FFF2-40B4-BE49-F238E27FC236}">
                <a16:creationId xmlns:a16="http://schemas.microsoft.com/office/drawing/2014/main" id="{01DAA185-84BC-A497-6CBE-040298CA590F}"/>
              </a:ext>
            </a:extLst>
          </p:cNvPr>
          <p:cNvSpPr/>
          <p:nvPr/>
        </p:nvSpPr>
        <p:spPr>
          <a:xfrm>
            <a:off x="4525111" y="1624995"/>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20" name="矩形 19">
            <a:extLst>
              <a:ext uri="{FF2B5EF4-FFF2-40B4-BE49-F238E27FC236}">
                <a16:creationId xmlns:a16="http://schemas.microsoft.com/office/drawing/2014/main" id="{C1836065-3D05-4B82-ADD6-CBE7DA07136C}"/>
              </a:ext>
            </a:extLst>
          </p:cNvPr>
          <p:cNvSpPr/>
          <p:nvPr/>
        </p:nvSpPr>
        <p:spPr>
          <a:xfrm rot="5400000">
            <a:off x="4540083" y="3102856"/>
            <a:ext cx="365760" cy="4064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29" name="矩形 28">
            <a:extLst>
              <a:ext uri="{FF2B5EF4-FFF2-40B4-BE49-F238E27FC236}">
                <a16:creationId xmlns:a16="http://schemas.microsoft.com/office/drawing/2014/main" id="{EC100B30-CFFD-FB07-65F1-A74EFA5FDED9}"/>
              </a:ext>
            </a:extLst>
          </p:cNvPr>
          <p:cNvSpPr/>
          <p:nvPr/>
        </p:nvSpPr>
        <p:spPr>
          <a:xfrm>
            <a:off x="4517190" y="5182290"/>
            <a:ext cx="2410348" cy="1117600"/>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dirty="0">
                <a:solidFill>
                  <a:schemeClr val="bg2"/>
                </a:solidFill>
                <a:latin typeface="Arial Narrow" panose="020B0604020202020204" pitchFamily="34" charset="0"/>
                <a:cs typeface="Arial Narrow" panose="020B0604020202020204" pitchFamily="34" charset="0"/>
              </a:rPr>
              <a:t>Output</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34" name="矩形 33">
            <a:extLst>
              <a:ext uri="{FF2B5EF4-FFF2-40B4-BE49-F238E27FC236}">
                <a16:creationId xmlns:a16="http://schemas.microsoft.com/office/drawing/2014/main" id="{BA24F4F8-042C-0BCC-39EA-78BFD4FE45E6}"/>
              </a:ext>
            </a:extLst>
          </p:cNvPr>
          <p:cNvSpPr/>
          <p:nvPr/>
        </p:nvSpPr>
        <p:spPr>
          <a:xfrm rot="5400000">
            <a:off x="4517190" y="5182124"/>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grpSp>
        <p:nvGrpSpPr>
          <p:cNvPr id="100" name="组合 99">
            <a:extLst>
              <a:ext uri="{FF2B5EF4-FFF2-40B4-BE49-F238E27FC236}">
                <a16:creationId xmlns:a16="http://schemas.microsoft.com/office/drawing/2014/main" id="{37C90D9C-D42A-7B9B-0262-1A60B720661C}"/>
              </a:ext>
            </a:extLst>
          </p:cNvPr>
          <p:cNvGrpSpPr/>
          <p:nvPr/>
        </p:nvGrpSpPr>
        <p:grpSpPr>
          <a:xfrm>
            <a:off x="7283134" y="2634297"/>
            <a:ext cx="4654865" cy="3670439"/>
            <a:chOff x="3816644" y="2782730"/>
            <a:chExt cx="5036332" cy="3971232"/>
          </a:xfrm>
        </p:grpSpPr>
        <p:grpSp>
          <p:nvGrpSpPr>
            <p:cNvPr id="37" name="组合 36">
              <a:extLst>
                <a:ext uri="{FF2B5EF4-FFF2-40B4-BE49-F238E27FC236}">
                  <a16:creationId xmlns:a16="http://schemas.microsoft.com/office/drawing/2014/main" id="{DEAA9FB9-350F-185A-45D5-365A4ED465F0}"/>
                </a:ext>
              </a:extLst>
            </p:cNvPr>
            <p:cNvGrpSpPr/>
            <p:nvPr/>
          </p:nvGrpSpPr>
          <p:grpSpPr>
            <a:xfrm>
              <a:off x="4869882" y="2782730"/>
              <a:ext cx="3983094" cy="3971230"/>
              <a:chOff x="405578" y="1206905"/>
              <a:chExt cx="1708151" cy="1703063"/>
            </a:xfrm>
            <a:solidFill>
              <a:srgbClr val="89937A"/>
            </a:solidFill>
          </p:grpSpPr>
          <p:sp>
            <p:nvSpPr>
              <p:cNvPr id="38" name="矩形 37">
                <a:extLst>
                  <a:ext uri="{FF2B5EF4-FFF2-40B4-BE49-F238E27FC236}">
                    <a16:creationId xmlns:a16="http://schemas.microsoft.com/office/drawing/2014/main" id="{42FBF4E5-C6A9-BA07-5FEB-1469F5A1C29B}"/>
                  </a:ext>
                </a:extLst>
              </p:cNvPr>
              <p:cNvSpPr/>
              <p:nvPr/>
            </p:nvSpPr>
            <p:spPr>
              <a:xfrm>
                <a:off x="405578"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00</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39" name="矩形 38">
                <a:extLst>
                  <a:ext uri="{FF2B5EF4-FFF2-40B4-BE49-F238E27FC236}">
                    <a16:creationId xmlns:a16="http://schemas.microsoft.com/office/drawing/2014/main" id="{9015DDBF-D8A7-E007-A40B-644D1D402E7C}"/>
                  </a:ext>
                </a:extLst>
              </p:cNvPr>
              <p:cNvSpPr/>
              <p:nvPr/>
            </p:nvSpPr>
            <p:spPr>
              <a:xfrm>
                <a:off x="839495"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01</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0" name="矩形 39">
                <a:extLst>
                  <a:ext uri="{FF2B5EF4-FFF2-40B4-BE49-F238E27FC236}">
                    <a16:creationId xmlns:a16="http://schemas.microsoft.com/office/drawing/2014/main" id="{E68C0D38-8E57-35A4-0747-79CDD0327026}"/>
                  </a:ext>
                </a:extLst>
              </p:cNvPr>
              <p:cNvSpPr/>
              <p:nvPr/>
            </p:nvSpPr>
            <p:spPr>
              <a:xfrm>
                <a:off x="1273412"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02</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1" name="矩形 40">
                <a:extLst>
                  <a:ext uri="{FF2B5EF4-FFF2-40B4-BE49-F238E27FC236}">
                    <a16:creationId xmlns:a16="http://schemas.microsoft.com/office/drawing/2014/main" id="{F24CDA0D-9138-B1EC-AC3C-14A25BC0DDD9}"/>
                  </a:ext>
                </a:extLst>
              </p:cNvPr>
              <p:cNvSpPr/>
              <p:nvPr/>
            </p:nvSpPr>
            <p:spPr>
              <a:xfrm>
                <a:off x="1707329"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03</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2" name="矩形 41">
                <a:extLst>
                  <a:ext uri="{FF2B5EF4-FFF2-40B4-BE49-F238E27FC236}">
                    <a16:creationId xmlns:a16="http://schemas.microsoft.com/office/drawing/2014/main" id="{D5DD76E0-E38F-0B8D-2E60-7502FEA44580}"/>
                  </a:ext>
                </a:extLst>
              </p:cNvPr>
              <p:cNvSpPr/>
              <p:nvPr/>
            </p:nvSpPr>
            <p:spPr>
              <a:xfrm>
                <a:off x="405578"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1</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0</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3" name="矩形 42">
                <a:extLst>
                  <a:ext uri="{FF2B5EF4-FFF2-40B4-BE49-F238E27FC236}">
                    <a16:creationId xmlns:a16="http://schemas.microsoft.com/office/drawing/2014/main" id="{1BDBAD86-90DF-60BB-B0F5-C42A5FB34A6F}"/>
                  </a:ext>
                </a:extLst>
              </p:cNvPr>
              <p:cNvSpPr/>
              <p:nvPr/>
            </p:nvSpPr>
            <p:spPr>
              <a:xfrm>
                <a:off x="839495"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1</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1</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4" name="矩形 43">
                <a:extLst>
                  <a:ext uri="{FF2B5EF4-FFF2-40B4-BE49-F238E27FC236}">
                    <a16:creationId xmlns:a16="http://schemas.microsoft.com/office/drawing/2014/main" id="{CC854865-4ADE-6B99-819D-80E3F70063ED}"/>
                  </a:ext>
                </a:extLst>
              </p:cNvPr>
              <p:cNvSpPr/>
              <p:nvPr/>
            </p:nvSpPr>
            <p:spPr>
              <a:xfrm>
                <a:off x="1273412"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1</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2</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5" name="矩形 44">
                <a:extLst>
                  <a:ext uri="{FF2B5EF4-FFF2-40B4-BE49-F238E27FC236}">
                    <a16:creationId xmlns:a16="http://schemas.microsoft.com/office/drawing/2014/main" id="{4BB9281E-72B0-7605-AADC-0793B7228A7E}"/>
                  </a:ext>
                </a:extLst>
              </p:cNvPr>
              <p:cNvSpPr/>
              <p:nvPr/>
            </p:nvSpPr>
            <p:spPr>
              <a:xfrm>
                <a:off x="1707329"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1</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3</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6" name="矩形 45">
                <a:extLst>
                  <a:ext uri="{FF2B5EF4-FFF2-40B4-BE49-F238E27FC236}">
                    <a16:creationId xmlns:a16="http://schemas.microsoft.com/office/drawing/2014/main" id="{ADFEF3D4-D587-27DC-F0C7-50DA1A6DE6FF}"/>
                  </a:ext>
                </a:extLst>
              </p:cNvPr>
              <p:cNvSpPr/>
              <p:nvPr/>
            </p:nvSpPr>
            <p:spPr>
              <a:xfrm>
                <a:off x="405578"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2</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0</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7" name="矩形 46">
                <a:extLst>
                  <a:ext uri="{FF2B5EF4-FFF2-40B4-BE49-F238E27FC236}">
                    <a16:creationId xmlns:a16="http://schemas.microsoft.com/office/drawing/2014/main" id="{DA8009B6-02BA-A2BD-3239-63328D89918B}"/>
                  </a:ext>
                </a:extLst>
              </p:cNvPr>
              <p:cNvSpPr/>
              <p:nvPr/>
            </p:nvSpPr>
            <p:spPr>
              <a:xfrm>
                <a:off x="839495"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2</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1</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8" name="矩形 47">
                <a:extLst>
                  <a:ext uri="{FF2B5EF4-FFF2-40B4-BE49-F238E27FC236}">
                    <a16:creationId xmlns:a16="http://schemas.microsoft.com/office/drawing/2014/main" id="{C3B2ED55-B2FC-1609-A7A1-2FE6A42E2B10}"/>
                  </a:ext>
                </a:extLst>
              </p:cNvPr>
              <p:cNvSpPr/>
              <p:nvPr/>
            </p:nvSpPr>
            <p:spPr>
              <a:xfrm>
                <a:off x="1273412"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2</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2</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49" name="矩形 48">
                <a:extLst>
                  <a:ext uri="{FF2B5EF4-FFF2-40B4-BE49-F238E27FC236}">
                    <a16:creationId xmlns:a16="http://schemas.microsoft.com/office/drawing/2014/main" id="{EDCF290D-1610-9B3C-6C58-C38A8FEDFF61}"/>
                  </a:ext>
                </a:extLst>
              </p:cNvPr>
              <p:cNvSpPr/>
              <p:nvPr/>
            </p:nvSpPr>
            <p:spPr>
              <a:xfrm>
                <a:off x="1707329"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2</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3</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50" name="矩形 49">
                <a:extLst>
                  <a:ext uri="{FF2B5EF4-FFF2-40B4-BE49-F238E27FC236}">
                    <a16:creationId xmlns:a16="http://schemas.microsoft.com/office/drawing/2014/main" id="{86B4076B-5178-95D4-59F8-D2AF21977BE1}"/>
                  </a:ext>
                </a:extLst>
              </p:cNvPr>
              <p:cNvSpPr/>
              <p:nvPr/>
            </p:nvSpPr>
            <p:spPr>
              <a:xfrm>
                <a:off x="405578"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3</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0</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51" name="矩形 50">
                <a:extLst>
                  <a:ext uri="{FF2B5EF4-FFF2-40B4-BE49-F238E27FC236}">
                    <a16:creationId xmlns:a16="http://schemas.microsoft.com/office/drawing/2014/main" id="{1B92B6B4-B0AB-45F8-5C36-7FC034037309}"/>
                  </a:ext>
                </a:extLst>
              </p:cNvPr>
              <p:cNvSpPr/>
              <p:nvPr/>
            </p:nvSpPr>
            <p:spPr>
              <a:xfrm>
                <a:off x="839495"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3</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1</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52" name="矩形 51">
                <a:extLst>
                  <a:ext uri="{FF2B5EF4-FFF2-40B4-BE49-F238E27FC236}">
                    <a16:creationId xmlns:a16="http://schemas.microsoft.com/office/drawing/2014/main" id="{8E11CEC2-F196-DD54-6A86-997B677B7791}"/>
                  </a:ext>
                </a:extLst>
              </p:cNvPr>
              <p:cNvSpPr/>
              <p:nvPr/>
            </p:nvSpPr>
            <p:spPr>
              <a:xfrm>
                <a:off x="1273412"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3</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2</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53" name="矩形 52">
                <a:extLst>
                  <a:ext uri="{FF2B5EF4-FFF2-40B4-BE49-F238E27FC236}">
                    <a16:creationId xmlns:a16="http://schemas.microsoft.com/office/drawing/2014/main" id="{6F958561-6B13-065A-ED1B-773146A34620}"/>
                  </a:ext>
                </a:extLst>
              </p:cNvPr>
              <p:cNvSpPr/>
              <p:nvPr/>
            </p:nvSpPr>
            <p:spPr>
              <a:xfrm>
                <a:off x="1707329"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Cluster</a:t>
                </a:r>
                <a:r>
                  <a:rPr lang="en-US" altLang="zh-CN" sz="1200" b="1" baseline="-25000" dirty="0">
                    <a:solidFill>
                      <a:schemeClr val="bg2"/>
                    </a:solidFill>
                    <a:latin typeface="Arial Narrow" panose="020B0604020202020204" pitchFamily="34" charset="0"/>
                    <a:cs typeface="Arial Narrow" panose="020B0604020202020204" pitchFamily="34" charset="0"/>
                  </a:rPr>
                  <a:t>3</a:t>
                </a:r>
                <a:r>
                  <a:rPr lang="en-US" altLang="zh-CN" sz="1200" b="1" i="0" cap="none" spc="0" baseline="-25000" dirty="0">
                    <a:ln>
                      <a:noFill/>
                    </a:ln>
                    <a:solidFill>
                      <a:schemeClr val="bg2"/>
                    </a:solidFill>
                    <a:effectLst/>
                    <a:latin typeface="Arial Narrow" panose="020B0604020202020204" pitchFamily="34" charset="0"/>
                    <a:cs typeface="Arial Narrow" panose="020B0604020202020204" pitchFamily="34" charset="0"/>
                  </a:rPr>
                  <a:t>3</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grpSp>
        <p:sp>
          <p:nvSpPr>
            <p:cNvPr id="54" name="矩形 53">
              <a:extLst>
                <a:ext uri="{FF2B5EF4-FFF2-40B4-BE49-F238E27FC236}">
                  <a16:creationId xmlns:a16="http://schemas.microsoft.com/office/drawing/2014/main" id="{4528D6FB-3387-49CE-20FE-DDF9DEC94966}"/>
                </a:ext>
              </a:extLst>
            </p:cNvPr>
            <p:cNvSpPr/>
            <p:nvPr/>
          </p:nvSpPr>
          <p:spPr>
            <a:xfrm>
              <a:off x="4869882" y="2782730"/>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55" name="直接箭头连接符 54">
              <a:extLst>
                <a:ext uri="{FF2B5EF4-FFF2-40B4-BE49-F238E27FC236}">
                  <a16:creationId xmlns:a16="http://schemas.microsoft.com/office/drawing/2014/main" id="{9CD453B0-7B96-298B-82DE-F3FD9941CB27}"/>
                </a:ext>
              </a:extLst>
            </p:cNvPr>
            <p:cNvCxnSpPr>
              <a:cxnSpLocks/>
              <a:stCxn id="54" idx="3"/>
            </p:cNvCxnSpPr>
            <p:nvPr/>
          </p:nvCxnSpPr>
          <p:spPr>
            <a:xfrm>
              <a:off x="5137958" y="2917636"/>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CEACE96-E59B-1205-03A0-CE9B313A049A}"/>
                </a:ext>
              </a:extLst>
            </p:cNvPr>
            <p:cNvCxnSpPr>
              <a:cxnSpLocks/>
              <a:stCxn id="54" idx="2"/>
            </p:cNvCxnSpPr>
            <p:nvPr/>
          </p:nvCxnSpPr>
          <p:spPr>
            <a:xfrm>
              <a:off x="5003920" y="3052541"/>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03E67626-684E-09D6-68E7-CEA41E390181}"/>
                </a:ext>
              </a:extLst>
            </p:cNvPr>
            <p:cNvSpPr/>
            <p:nvPr/>
          </p:nvSpPr>
          <p:spPr>
            <a:xfrm>
              <a:off x="5880344" y="2782730"/>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58" name="直接箭头连接符 57">
              <a:extLst>
                <a:ext uri="{FF2B5EF4-FFF2-40B4-BE49-F238E27FC236}">
                  <a16:creationId xmlns:a16="http://schemas.microsoft.com/office/drawing/2014/main" id="{F18CF460-820D-C4EC-0A79-876FA2CCEEFF}"/>
                </a:ext>
              </a:extLst>
            </p:cNvPr>
            <p:cNvCxnSpPr>
              <a:cxnSpLocks/>
              <a:stCxn id="57" idx="3"/>
            </p:cNvCxnSpPr>
            <p:nvPr/>
          </p:nvCxnSpPr>
          <p:spPr>
            <a:xfrm>
              <a:off x="6148420" y="2917636"/>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F8952D66-9D0D-D361-7574-C07E77732510}"/>
                </a:ext>
              </a:extLst>
            </p:cNvPr>
            <p:cNvCxnSpPr>
              <a:cxnSpLocks/>
              <a:stCxn id="57" idx="2"/>
            </p:cNvCxnSpPr>
            <p:nvPr/>
          </p:nvCxnSpPr>
          <p:spPr>
            <a:xfrm>
              <a:off x="6014382" y="3052541"/>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853F664A-3483-12B1-A9EA-03966631EE2C}"/>
                </a:ext>
              </a:extLst>
            </p:cNvPr>
            <p:cNvSpPr/>
            <p:nvPr/>
          </p:nvSpPr>
          <p:spPr>
            <a:xfrm>
              <a:off x="6890806" y="2782730"/>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61" name="直接箭头连接符 60">
              <a:extLst>
                <a:ext uri="{FF2B5EF4-FFF2-40B4-BE49-F238E27FC236}">
                  <a16:creationId xmlns:a16="http://schemas.microsoft.com/office/drawing/2014/main" id="{921E8150-1AC8-3CEC-27CC-831674FFA836}"/>
                </a:ext>
              </a:extLst>
            </p:cNvPr>
            <p:cNvCxnSpPr>
              <a:cxnSpLocks/>
              <a:stCxn id="60" idx="3"/>
            </p:cNvCxnSpPr>
            <p:nvPr/>
          </p:nvCxnSpPr>
          <p:spPr>
            <a:xfrm>
              <a:off x="7158882" y="2917636"/>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C1F59B7B-216A-FF3C-A980-BCFD5CEB1305}"/>
                </a:ext>
              </a:extLst>
            </p:cNvPr>
            <p:cNvCxnSpPr>
              <a:cxnSpLocks/>
              <a:stCxn id="60" idx="2"/>
            </p:cNvCxnSpPr>
            <p:nvPr/>
          </p:nvCxnSpPr>
          <p:spPr>
            <a:xfrm>
              <a:off x="7024844" y="3052541"/>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B37936D5-977A-F2DA-27C1-6553C5FCD7DE}"/>
                </a:ext>
              </a:extLst>
            </p:cNvPr>
            <p:cNvSpPr/>
            <p:nvPr/>
          </p:nvSpPr>
          <p:spPr>
            <a:xfrm>
              <a:off x="7901268" y="2782730"/>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64" name="直接箭头连接符 63">
              <a:extLst>
                <a:ext uri="{FF2B5EF4-FFF2-40B4-BE49-F238E27FC236}">
                  <a16:creationId xmlns:a16="http://schemas.microsoft.com/office/drawing/2014/main" id="{DA676B9B-3AFE-B034-615E-6E578151CD8E}"/>
                </a:ext>
              </a:extLst>
            </p:cNvPr>
            <p:cNvCxnSpPr>
              <a:cxnSpLocks/>
              <a:stCxn id="63" idx="2"/>
            </p:cNvCxnSpPr>
            <p:nvPr/>
          </p:nvCxnSpPr>
          <p:spPr>
            <a:xfrm>
              <a:off x="8035306" y="3052541"/>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3F23944F-623E-34D9-69A6-547368E581EA}"/>
                </a:ext>
              </a:extLst>
            </p:cNvPr>
            <p:cNvSpPr/>
            <p:nvPr/>
          </p:nvSpPr>
          <p:spPr>
            <a:xfrm>
              <a:off x="4869882" y="3789084"/>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66" name="直接箭头连接符 65">
              <a:extLst>
                <a:ext uri="{FF2B5EF4-FFF2-40B4-BE49-F238E27FC236}">
                  <a16:creationId xmlns:a16="http://schemas.microsoft.com/office/drawing/2014/main" id="{C47454BE-29C5-A192-965A-251D836A8D83}"/>
                </a:ext>
              </a:extLst>
            </p:cNvPr>
            <p:cNvCxnSpPr>
              <a:cxnSpLocks/>
              <a:stCxn id="65" idx="3"/>
            </p:cNvCxnSpPr>
            <p:nvPr/>
          </p:nvCxnSpPr>
          <p:spPr>
            <a:xfrm>
              <a:off x="5137958" y="3923990"/>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DE28F7EE-4936-E0BD-202E-00EE28750A57}"/>
                </a:ext>
              </a:extLst>
            </p:cNvPr>
            <p:cNvCxnSpPr>
              <a:cxnSpLocks/>
              <a:stCxn id="65" idx="2"/>
            </p:cNvCxnSpPr>
            <p:nvPr/>
          </p:nvCxnSpPr>
          <p:spPr>
            <a:xfrm>
              <a:off x="5003920" y="4058895"/>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F4860BD2-90F7-E9C5-8DAC-9ACCD5043C24}"/>
                </a:ext>
              </a:extLst>
            </p:cNvPr>
            <p:cNvSpPr/>
            <p:nvPr/>
          </p:nvSpPr>
          <p:spPr>
            <a:xfrm>
              <a:off x="5880344" y="3789084"/>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69" name="直接箭头连接符 68">
              <a:extLst>
                <a:ext uri="{FF2B5EF4-FFF2-40B4-BE49-F238E27FC236}">
                  <a16:creationId xmlns:a16="http://schemas.microsoft.com/office/drawing/2014/main" id="{D63996B9-EA79-3B63-A26B-2670A485E716}"/>
                </a:ext>
              </a:extLst>
            </p:cNvPr>
            <p:cNvCxnSpPr>
              <a:cxnSpLocks/>
              <a:stCxn id="68" idx="3"/>
            </p:cNvCxnSpPr>
            <p:nvPr/>
          </p:nvCxnSpPr>
          <p:spPr>
            <a:xfrm>
              <a:off x="6148420" y="3923990"/>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A409185-3ADA-A681-FA92-7262AA007EEE}"/>
                </a:ext>
              </a:extLst>
            </p:cNvPr>
            <p:cNvCxnSpPr>
              <a:cxnSpLocks/>
              <a:stCxn id="68" idx="2"/>
            </p:cNvCxnSpPr>
            <p:nvPr/>
          </p:nvCxnSpPr>
          <p:spPr>
            <a:xfrm>
              <a:off x="6014382" y="4058895"/>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6868791-F582-78B8-C4D9-C8591D78CB69}"/>
                </a:ext>
              </a:extLst>
            </p:cNvPr>
            <p:cNvSpPr/>
            <p:nvPr/>
          </p:nvSpPr>
          <p:spPr>
            <a:xfrm>
              <a:off x="6890806" y="3789084"/>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72" name="直接箭头连接符 71">
              <a:extLst>
                <a:ext uri="{FF2B5EF4-FFF2-40B4-BE49-F238E27FC236}">
                  <a16:creationId xmlns:a16="http://schemas.microsoft.com/office/drawing/2014/main" id="{B5B574A3-499C-9741-3306-D90BCDBCFB92}"/>
                </a:ext>
              </a:extLst>
            </p:cNvPr>
            <p:cNvCxnSpPr>
              <a:cxnSpLocks/>
              <a:stCxn id="71" idx="3"/>
            </p:cNvCxnSpPr>
            <p:nvPr/>
          </p:nvCxnSpPr>
          <p:spPr>
            <a:xfrm>
              <a:off x="7158882" y="3923990"/>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436CB539-9F44-FAAA-7E14-9D300C258889}"/>
                </a:ext>
              </a:extLst>
            </p:cNvPr>
            <p:cNvCxnSpPr>
              <a:cxnSpLocks/>
              <a:stCxn id="71" idx="2"/>
            </p:cNvCxnSpPr>
            <p:nvPr/>
          </p:nvCxnSpPr>
          <p:spPr>
            <a:xfrm>
              <a:off x="7024844" y="4058895"/>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AD98E01E-BF50-085B-DBC3-EF5E74344DCC}"/>
                </a:ext>
              </a:extLst>
            </p:cNvPr>
            <p:cNvSpPr/>
            <p:nvPr/>
          </p:nvSpPr>
          <p:spPr>
            <a:xfrm>
              <a:off x="7901268" y="3789084"/>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75" name="直接箭头连接符 74">
              <a:extLst>
                <a:ext uri="{FF2B5EF4-FFF2-40B4-BE49-F238E27FC236}">
                  <a16:creationId xmlns:a16="http://schemas.microsoft.com/office/drawing/2014/main" id="{C9EBA529-152C-5CCC-F631-CB9785E21A1C}"/>
                </a:ext>
              </a:extLst>
            </p:cNvPr>
            <p:cNvCxnSpPr>
              <a:cxnSpLocks/>
              <a:stCxn id="74" idx="2"/>
            </p:cNvCxnSpPr>
            <p:nvPr/>
          </p:nvCxnSpPr>
          <p:spPr>
            <a:xfrm>
              <a:off x="8035306" y="4058895"/>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82E1ED23-B047-F726-4E71-0C4091EA749B}"/>
                </a:ext>
              </a:extLst>
            </p:cNvPr>
            <p:cNvSpPr/>
            <p:nvPr/>
          </p:nvSpPr>
          <p:spPr>
            <a:xfrm>
              <a:off x="4869882" y="4795438"/>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77" name="直接箭头连接符 76">
              <a:extLst>
                <a:ext uri="{FF2B5EF4-FFF2-40B4-BE49-F238E27FC236}">
                  <a16:creationId xmlns:a16="http://schemas.microsoft.com/office/drawing/2014/main" id="{F801E867-A0D4-2F7E-F2B5-590BF231266D}"/>
                </a:ext>
              </a:extLst>
            </p:cNvPr>
            <p:cNvCxnSpPr>
              <a:cxnSpLocks/>
              <a:stCxn id="76" idx="3"/>
            </p:cNvCxnSpPr>
            <p:nvPr/>
          </p:nvCxnSpPr>
          <p:spPr>
            <a:xfrm>
              <a:off x="5137958" y="4930344"/>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71DF474F-1F24-1615-7E34-594DE841CDD1}"/>
                </a:ext>
              </a:extLst>
            </p:cNvPr>
            <p:cNvCxnSpPr>
              <a:cxnSpLocks/>
              <a:stCxn id="76" idx="2"/>
            </p:cNvCxnSpPr>
            <p:nvPr/>
          </p:nvCxnSpPr>
          <p:spPr>
            <a:xfrm>
              <a:off x="5003920" y="5065249"/>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EE182944-8EB2-F9C6-1A7E-A0B96311C4B8}"/>
                </a:ext>
              </a:extLst>
            </p:cNvPr>
            <p:cNvSpPr/>
            <p:nvPr/>
          </p:nvSpPr>
          <p:spPr>
            <a:xfrm>
              <a:off x="5880344" y="4795438"/>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80" name="直接箭头连接符 79">
              <a:extLst>
                <a:ext uri="{FF2B5EF4-FFF2-40B4-BE49-F238E27FC236}">
                  <a16:creationId xmlns:a16="http://schemas.microsoft.com/office/drawing/2014/main" id="{4246F0B0-9D72-BD3A-6101-A152AEF9A0C7}"/>
                </a:ext>
              </a:extLst>
            </p:cNvPr>
            <p:cNvCxnSpPr>
              <a:cxnSpLocks/>
              <a:stCxn id="79" idx="3"/>
            </p:cNvCxnSpPr>
            <p:nvPr/>
          </p:nvCxnSpPr>
          <p:spPr>
            <a:xfrm>
              <a:off x="6148420" y="4930344"/>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CDF362B6-BABE-EB26-2C9F-A024146946BD}"/>
                </a:ext>
              </a:extLst>
            </p:cNvPr>
            <p:cNvCxnSpPr>
              <a:cxnSpLocks/>
              <a:stCxn id="79" idx="2"/>
            </p:cNvCxnSpPr>
            <p:nvPr/>
          </p:nvCxnSpPr>
          <p:spPr>
            <a:xfrm>
              <a:off x="6014382" y="5065249"/>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09795640-AB08-E343-3380-3E5D2EED569E}"/>
                </a:ext>
              </a:extLst>
            </p:cNvPr>
            <p:cNvSpPr/>
            <p:nvPr/>
          </p:nvSpPr>
          <p:spPr>
            <a:xfrm>
              <a:off x="6890806" y="4795438"/>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83" name="直接箭头连接符 82">
              <a:extLst>
                <a:ext uri="{FF2B5EF4-FFF2-40B4-BE49-F238E27FC236}">
                  <a16:creationId xmlns:a16="http://schemas.microsoft.com/office/drawing/2014/main" id="{9B1BA42C-0C5A-F898-EA8E-A5B2932040B7}"/>
                </a:ext>
              </a:extLst>
            </p:cNvPr>
            <p:cNvCxnSpPr>
              <a:cxnSpLocks/>
              <a:stCxn id="82" idx="3"/>
            </p:cNvCxnSpPr>
            <p:nvPr/>
          </p:nvCxnSpPr>
          <p:spPr>
            <a:xfrm>
              <a:off x="7158882" y="4930344"/>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FAAB596D-C5EA-0D08-C076-CCFDF0392004}"/>
                </a:ext>
              </a:extLst>
            </p:cNvPr>
            <p:cNvCxnSpPr>
              <a:cxnSpLocks/>
              <a:stCxn id="82" idx="2"/>
            </p:cNvCxnSpPr>
            <p:nvPr/>
          </p:nvCxnSpPr>
          <p:spPr>
            <a:xfrm>
              <a:off x="7024844" y="5065249"/>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055A00F6-0F5D-AAE4-DAEC-D7DC40A5F34F}"/>
                </a:ext>
              </a:extLst>
            </p:cNvPr>
            <p:cNvSpPr/>
            <p:nvPr/>
          </p:nvSpPr>
          <p:spPr>
            <a:xfrm>
              <a:off x="7901268" y="4795438"/>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86" name="直接箭头连接符 85">
              <a:extLst>
                <a:ext uri="{FF2B5EF4-FFF2-40B4-BE49-F238E27FC236}">
                  <a16:creationId xmlns:a16="http://schemas.microsoft.com/office/drawing/2014/main" id="{D562C9C9-5468-DA50-7C64-B6204B50B532}"/>
                </a:ext>
              </a:extLst>
            </p:cNvPr>
            <p:cNvCxnSpPr>
              <a:cxnSpLocks/>
              <a:stCxn id="85" idx="2"/>
            </p:cNvCxnSpPr>
            <p:nvPr/>
          </p:nvCxnSpPr>
          <p:spPr>
            <a:xfrm>
              <a:off x="8035306" y="5065249"/>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2FB4F68A-1E65-B872-75E0-D26A68C9EB33}"/>
                </a:ext>
              </a:extLst>
            </p:cNvPr>
            <p:cNvSpPr/>
            <p:nvPr/>
          </p:nvSpPr>
          <p:spPr>
            <a:xfrm>
              <a:off x="4869882" y="5801792"/>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88" name="直接箭头连接符 87">
              <a:extLst>
                <a:ext uri="{FF2B5EF4-FFF2-40B4-BE49-F238E27FC236}">
                  <a16:creationId xmlns:a16="http://schemas.microsoft.com/office/drawing/2014/main" id="{17076791-AB94-4DEA-5498-4B5A6DDCF0A9}"/>
                </a:ext>
              </a:extLst>
            </p:cNvPr>
            <p:cNvCxnSpPr>
              <a:cxnSpLocks/>
              <a:stCxn id="87" idx="3"/>
            </p:cNvCxnSpPr>
            <p:nvPr/>
          </p:nvCxnSpPr>
          <p:spPr>
            <a:xfrm>
              <a:off x="5137958" y="5936698"/>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538ECF74-B70F-6FB3-08BB-053CEC9DC76F}"/>
                </a:ext>
              </a:extLst>
            </p:cNvPr>
            <p:cNvSpPr/>
            <p:nvPr/>
          </p:nvSpPr>
          <p:spPr>
            <a:xfrm>
              <a:off x="5880344" y="5801792"/>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90" name="直接箭头连接符 89">
              <a:extLst>
                <a:ext uri="{FF2B5EF4-FFF2-40B4-BE49-F238E27FC236}">
                  <a16:creationId xmlns:a16="http://schemas.microsoft.com/office/drawing/2014/main" id="{D9B94BE1-432E-3B08-1401-C7CA7B59EFC6}"/>
                </a:ext>
              </a:extLst>
            </p:cNvPr>
            <p:cNvCxnSpPr>
              <a:cxnSpLocks/>
              <a:stCxn id="89" idx="3"/>
            </p:cNvCxnSpPr>
            <p:nvPr/>
          </p:nvCxnSpPr>
          <p:spPr>
            <a:xfrm>
              <a:off x="6148420" y="5936698"/>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D017CED2-6018-71C8-16A3-0C2D90F58B52}"/>
                </a:ext>
              </a:extLst>
            </p:cNvPr>
            <p:cNvSpPr/>
            <p:nvPr/>
          </p:nvSpPr>
          <p:spPr>
            <a:xfrm>
              <a:off x="6890806" y="5801792"/>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92" name="直接箭头连接符 91">
              <a:extLst>
                <a:ext uri="{FF2B5EF4-FFF2-40B4-BE49-F238E27FC236}">
                  <a16:creationId xmlns:a16="http://schemas.microsoft.com/office/drawing/2014/main" id="{DB65AF9F-DF4A-634F-27C6-E2022DD98B58}"/>
                </a:ext>
              </a:extLst>
            </p:cNvPr>
            <p:cNvCxnSpPr>
              <a:cxnSpLocks/>
              <a:stCxn id="91" idx="3"/>
            </p:cNvCxnSpPr>
            <p:nvPr/>
          </p:nvCxnSpPr>
          <p:spPr>
            <a:xfrm>
              <a:off x="7158882" y="5936698"/>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4EBDA447-AA93-C00F-423A-10EB2F0D85DD}"/>
                </a:ext>
              </a:extLst>
            </p:cNvPr>
            <p:cNvSpPr/>
            <p:nvPr/>
          </p:nvSpPr>
          <p:spPr>
            <a:xfrm>
              <a:off x="7901268" y="5801792"/>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94" name="矩形 93">
              <a:extLst>
                <a:ext uri="{FF2B5EF4-FFF2-40B4-BE49-F238E27FC236}">
                  <a16:creationId xmlns:a16="http://schemas.microsoft.com/office/drawing/2014/main" id="{217DE8C9-5586-4DF9-C2BD-705CC56871E2}"/>
                </a:ext>
              </a:extLst>
            </p:cNvPr>
            <p:cNvSpPr/>
            <p:nvPr/>
          </p:nvSpPr>
          <p:spPr>
            <a:xfrm rot="5400000">
              <a:off x="2177671" y="4421703"/>
              <a:ext cx="3971232" cy="69328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600" i="0" cap="none" spc="0" dirty="0">
                  <a:ln>
                    <a:noFill/>
                  </a:ln>
                  <a:solidFill>
                    <a:schemeClr val="bg2"/>
                  </a:solidFill>
                  <a:effectLst/>
                  <a:latin typeface="+mj-lt"/>
                  <a:cs typeface="Arial Narrow" panose="020B0604020202020204" pitchFamily="34" charset="0"/>
                </a:rPr>
                <a:t>HBM</a:t>
              </a:r>
              <a:endParaRPr lang="zh-CN" altLang="en-US" sz="1600" i="0" cap="none" spc="0" dirty="0">
                <a:ln>
                  <a:noFill/>
                </a:ln>
                <a:solidFill>
                  <a:schemeClr val="bg2"/>
                </a:solidFill>
                <a:effectLst/>
                <a:latin typeface="+mj-lt"/>
                <a:cs typeface="Arial Narrow" panose="020B0604020202020204" pitchFamily="34" charset="0"/>
              </a:endParaRPr>
            </a:p>
          </p:txBody>
        </p:sp>
        <p:grpSp>
          <p:nvGrpSpPr>
            <p:cNvPr id="95" name="组合 94">
              <a:extLst>
                <a:ext uri="{FF2B5EF4-FFF2-40B4-BE49-F238E27FC236}">
                  <a16:creationId xmlns:a16="http://schemas.microsoft.com/office/drawing/2014/main" id="{41552F0A-CB0E-ADFB-589D-02FC65888AF5}"/>
                </a:ext>
              </a:extLst>
            </p:cNvPr>
            <p:cNvGrpSpPr/>
            <p:nvPr/>
          </p:nvGrpSpPr>
          <p:grpSpPr>
            <a:xfrm>
              <a:off x="4504123" y="2917636"/>
              <a:ext cx="359220" cy="2993760"/>
              <a:chOff x="1363981" y="2070133"/>
              <a:chExt cx="742386" cy="2993760"/>
            </a:xfrm>
          </p:grpSpPr>
          <p:cxnSp>
            <p:nvCxnSpPr>
              <p:cNvPr id="96" name="直接箭头连接符 95">
                <a:extLst>
                  <a:ext uri="{FF2B5EF4-FFF2-40B4-BE49-F238E27FC236}">
                    <a16:creationId xmlns:a16="http://schemas.microsoft.com/office/drawing/2014/main" id="{E815B928-7B3C-D110-A4B1-A173E8C03FDA}"/>
                  </a:ext>
                </a:extLst>
              </p:cNvPr>
              <p:cNvCxnSpPr>
                <a:cxnSpLocks/>
              </p:cNvCxnSpPr>
              <p:nvPr/>
            </p:nvCxnSpPr>
            <p:spPr>
              <a:xfrm>
                <a:off x="1363981" y="207013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54665F93-7AEA-C231-293D-61711582A764}"/>
                  </a:ext>
                </a:extLst>
              </p:cNvPr>
              <p:cNvCxnSpPr>
                <a:cxnSpLocks/>
              </p:cNvCxnSpPr>
              <p:nvPr/>
            </p:nvCxnSpPr>
            <p:spPr>
              <a:xfrm>
                <a:off x="1363981" y="306805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8E0C24DA-918F-8E36-3593-8702441B405F}"/>
                  </a:ext>
                </a:extLst>
              </p:cNvPr>
              <p:cNvCxnSpPr>
                <a:cxnSpLocks/>
              </p:cNvCxnSpPr>
              <p:nvPr/>
            </p:nvCxnSpPr>
            <p:spPr>
              <a:xfrm>
                <a:off x="1363981" y="406597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14DA669F-1069-9BAF-BD75-67E8774C3BCE}"/>
                  </a:ext>
                </a:extLst>
              </p:cNvPr>
              <p:cNvCxnSpPr>
                <a:cxnSpLocks/>
              </p:cNvCxnSpPr>
              <p:nvPr/>
            </p:nvCxnSpPr>
            <p:spPr>
              <a:xfrm>
                <a:off x="1363981" y="506389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102" name="矩形 101">
            <a:extLst>
              <a:ext uri="{FF2B5EF4-FFF2-40B4-BE49-F238E27FC236}">
                <a16:creationId xmlns:a16="http://schemas.microsoft.com/office/drawing/2014/main" id="{997927AC-1FD8-631D-E6C8-B41FC43CA7BD}"/>
              </a:ext>
            </a:extLst>
          </p:cNvPr>
          <p:cNvSpPr/>
          <p:nvPr/>
        </p:nvSpPr>
        <p:spPr>
          <a:xfrm>
            <a:off x="4522537" y="2046660"/>
            <a:ext cx="1774227" cy="406400"/>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Input</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03" name="矩形 102">
            <a:extLst>
              <a:ext uri="{FF2B5EF4-FFF2-40B4-BE49-F238E27FC236}">
                <a16:creationId xmlns:a16="http://schemas.microsoft.com/office/drawing/2014/main" id="{EB691DE5-E00C-2F5A-CD92-75CBF8D30416}"/>
              </a:ext>
            </a:extLst>
          </p:cNvPr>
          <p:cNvSpPr/>
          <p:nvPr/>
        </p:nvSpPr>
        <p:spPr>
          <a:xfrm>
            <a:off x="4525111" y="2046660"/>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04" name="矩形 103">
            <a:extLst>
              <a:ext uri="{FF2B5EF4-FFF2-40B4-BE49-F238E27FC236}">
                <a16:creationId xmlns:a16="http://schemas.microsoft.com/office/drawing/2014/main" id="{40695730-10B2-5B38-3CC7-056981A92FAA}"/>
              </a:ext>
            </a:extLst>
          </p:cNvPr>
          <p:cNvSpPr/>
          <p:nvPr/>
        </p:nvSpPr>
        <p:spPr>
          <a:xfrm rot="5400000">
            <a:off x="4517190" y="5613683"/>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106" name="直接箭头连接符 105">
            <a:extLst>
              <a:ext uri="{FF2B5EF4-FFF2-40B4-BE49-F238E27FC236}">
                <a16:creationId xmlns:a16="http://schemas.microsoft.com/office/drawing/2014/main" id="{98AF3074-9A94-F3F8-F191-E8CDA6B3292F}"/>
              </a:ext>
            </a:extLst>
          </p:cNvPr>
          <p:cNvCxnSpPr>
            <a:stCxn id="11" idx="3"/>
            <a:endCxn id="38" idx="1"/>
          </p:cNvCxnSpPr>
          <p:nvPr/>
        </p:nvCxnSpPr>
        <p:spPr>
          <a:xfrm>
            <a:off x="4890871" y="1828195"/>
            <a:ext cx="3365726" cy="1244038"/>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55BFFDC6-CC94-4478-7461-9ED5EB53EE70}"/>
              </a:ext>
            </a:extLst>
          </p:cNvPr>
          <p:cNvCxnSpPr>
            <a:cxnSpLocks/>
            <a:stCxn id="103" idx="3"/>
            <a:endCxn id="42" idx="1"/>
          </p:cNvCxnSpPr>
          <p:nvPr/>
        </p:nvCxnSpPr>
        <p:spPr>
          <a:xfrm>
            <a:off x="4890871" y="2249860"/>
            <a:ext cx="3365726" cy="1753895"/>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AABF2236-2982-3CAC-ADAD-C70F5F81250B}"/>
              </a:ext>
            </a:extLst>
          </p:cNvPr>
          <p:cNvCxnSpPr>
            <a:cxnSpLocks/>
            <a:stCxn id="20" idx="0"/>
            <a:endCxn id="42" idx="1"/>
          </p:cNvCxnSpPr>
          <p:nvPr/>
        </p:nvCxnSpPr>
        <p:spPr>
          <a:xfrm>
            <a:off x="4926163" y="3306056"/>
            <a:ext cx="3330434" cy="697699"/>
          </a:xfrm>
          <a:prstGeom prst="straightConnector1">
            <a:avLst/>
          </a:prstGeom>
          <a:ln w="381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A3E16A66-E05C-3D24-55C4-E5C6500E9C04}"/>
              </a:ext>
            </a:extLst>
          </p:cNvPr>
          <p:cNvCxnSpPr>
            <a:cxnSpLocks/>
            <a:stCxn id="42" idx="1"/>
            <a:endCxn id="104" idx="0"/>
          </p:cNvCxnSpPr>
          <p:nvPr/>
        </p:nvCxnSpPr>
        <p:spPr>
          <a:xfrm flipH="1">
            <a:off x="4923590" y="4003755"/>
            <a:ext cx="3333007" cy="1813128"/>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F518B07-940C-7C4A-C1A1-54ADEF3C95BE}"/>
              </a:ext>
            </a:extLst>
          </p:cNvPr>
          <p:cNvCxnSpPr>
            <a:cxnSpLocks/>
            <a:stCxn id="20" idx="0"/>
            <a:endCxn id="38" idx="1"/>
          </p:cNvCxnSpPr>
          <p:nvPr/>
        </p:nvCxnSpPr>
        <p:spPr>
          <a:xfrm flipV="1">
            <a:off x="4926163" y="3072233"/>
            <a:ext cx="3330434" cy="233823"/>
          </a:xfrm>
          <a:prstGeom prst="straightConnector1">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5A5A00AD-9AD2-6BD6-6F4E-B81499727D0F}"/>
              </a:ext>
            </a:extLst>
          </p:cNvPr>
          <p:cNvCxnSpPr>
            <a:cxnSpLocks/>
            <a:stCxn id="38" idx="1"/>
            <a:endCxn id="34" idx="0"/>
          </p:cNvCxnSpPr>
          <p:nvPr/>
        </p:nvCxnSpPr>
        <p:spPr>
          <a:xfrm flipH="1">
            <a:off x="4923590" y="3072233"/>
            <a:ext cx="3333007" cy="2313091"/>
          </a:xfrm>
          <a:prstGeom prst="straightConnector1">
            <a:avLst/>
          </a:prstGeom>
          <a:ln w="381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B99D4C0D-3277-7F48-87A8-E8583F0D2630}"/>
              </a:ext>
            </a:extLst>
          </p:cNvPr>
          <p:cNvSpPr txBox="1">
            <a:spLocks/>
          </p:cNvSpPr>
          <p:nvPr/>
        </p:nvSpPr>
        <p:spPr>
          <a:xfrm>
            <a:off x="316501" y="690880"/>
            <a:ext cx="4639808" cy="5859690"/>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ct val="100000"/>
              </a:lnSpc>
              <a:spcBef>
                <a:spcPts val="1270"/>
              </a:spcBef>
              <a:spcAft>
                <a:spcPts val="0"/>
              </a:spcAft>
              <a:buClrTx/>
              <a:buSzPct val="90000"/>
              <a:buFont typeface="Arial" panose="020B0604020202020204" pitchFamily="34" charset="0"/>
              <a:buChar char="•"/>
              <a:tabLst/>
              <a:defRPr/>
            </a:pPr>
            <a:r>
              <a:rPr lang="en-US" altLang="zh-CN" sz="2400" dirty="0"/>
              <a:t>No Inter-Cluster L1 Communication</a:t>
            </a:r>
          </a:p>
          <a:p>
            <a:pPr lvl="1">
              <a:defRPr/>
            </a:pPr>
            <a:r>
              <a:rPr lang="en-US" altLang="zh-CN" sz="2000" dirty="0"/>
              <a:t>Each clusters take care of different output tiles.</a:t>
            </a:r>
          </a:p>
          <a:p>
            <a:pPr lvl="1">
              <a:defRPr/>
            </a:pPr>
            <a:r>
              <a:rPr lang="en-US" altLang="zh-CN" sz="2000" dirty="0" err="1"/>
              <a:t>iDMA</a:t>
            </a:r>
            <a:r>
              <a:rPr lang="en-US" altLang="zh-CN" sz="2000" dirty="0"/>
              <a:t> transfers input matrix tile + weight matrix tile </a:t>
            </a:r>
            <a:r>
              <a:rPr lang="en-US" altLang="zh-CN" sz="2000" b="1" dirty="0">
                <a:solidFill>
                  <a:schemeClr val="accent1"/>
                </a:solidFill>
              </a:rPr>
              <a:t>from HBM</a:t>
            </a:r>
          </a:p>
          <a:p>
            <a:pPr lvl="1">
              <a:defRPr/>
            </a:pPr>
            <a:r>
              <a:rPr lang="en-US" altLang="zh-CN" sz="2000" b="1" dirty="0">
                <a:solidFill>
                  <a:schemeClr val="accent1"/>
                </a:solidFill>
              </a:rPr>
              <a:t>No inter-cluster tile reuses</a:t>
            </a:r>
          </a:p>
        </p:txBody>
      </p:sp>
      <p:sp>
        <p:nvSpPr>
          <p:cNvPr id="3" name="Title 1">
            <a:extLst>
              <a:ext uri="{FF2B5EF4-FFF2-40B4-BE49-F238E27FC236}">
                <a16:creationId xmlns:a16="http://schemas.microsoft.com/office/drawing/2014/main" id="{167C7657-EA6E-0947-AF6D-1CD3D99FAE89}"/>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Run Ahead into M3-WP1-- GEMM Dataflow Mapping</a:t>
            </a:r>
          </a:p>
        </p:txBody>
      </p:sp>
      <p:sp>
        <p:nvSpPr>
          <p:cNvPr id="4" name="灯片编号占位符 3">
            <a:extLst>
              <a:ext uri="{FF2B5EF4-FFF2-40B4-BE49-F238E27FC236}">
                <a16:creationId xmlns:a16="http://schemas.microsoft.com/office/drawing/2014/main" id="{61D35CB9-DE30-14AE-E6E3-09E52B50B132}"/>
              </a:ext>
            </a:extLst>
          </p:cNvPr>
          <p:cNvSpPr>
            <a:spLocks noGrp="1"/>
          </p:cNvSpPr>
          <p:nvPr>
            <p:ph type="sldNum" sz="quarter" idx="12"/>
          </p:nvPr>
        </p:nvSpPr>
        <p:spPr/>
        <p:txBody>
          <a:bodyPr/>
          <a:lstStyle/>
          <a:p>
            <a:fld id="{5CDD8BBF-345E-4024-ADB0-843CB582CCD3}" type="slidenum">
              <a:rPr lang="zh-CN" altLang="en-US" smtClean="0"/>
              <a:t>17</a:t>
            </a:fld>
            <a:endParaRPr lang="zh-CN" altLang="en-US"/>
          </a:p>
        </p:txBody>
      </p:sp>
    </p:spTree>
    <p:extLst>
      <p:ext uri="{BB962C8B-B14F-4D97-AF65-F5344CB8AC3E}">
        <p14:creationId xmlns:p14="http://schemas.microsoft.com/office/powerpoint/2010/main" val="6498671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19E2D-C85E-F140-28B6-D39606DF5692}"/>
            </a:ext>
          </a:extLst>
        </p:cNvPr>
        <p:cNvGrpSpPr/>
        <p:nvPr/>
      </p:nvGrpSpPr>
      <p:grpSpPr>
        <a:xfrm>
          <a:off x="0" y="0"/>
          <a:ext cx="0" cy="0"/>
          <a:chOff x="0" y="0"/>
          <a:chExt cx="0" cy="0"/>
        </a:xfrm>
      </p:grpSpPr>
      <p:sp>
        <p:nvSpPr>
          <p:cNvPr id="11" name="矩形 10">
            <a:extLst>
              <a:ext uri="{FF2B5EF4-FFF2-40B4-BE49-F238E27FC236}">
                <a16:creationId xmlns:a16="http://schemas.microsoft.com/office/drawing/2014/main" id="{7B86E4A6-93E7-6421-F28E-58B1A23F0FD0}"/>
              </a:ext>
            </a:extLst>
          </p:cNvPr>
          <p:cNvSpPr/>
          <p:nvPr/>
        </p:nvSpPr>
        <p:spPr>
          <a:xfrm>
            <a:off x="9653997" y="1109680"/>
            <a:ext cx="2387207" cy="2509417"/>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r>
              <a:rPr lang="en-US" altLang="zh-CN" b="1" dirty="0">
                <a:solidFill>
                  <a:schemeClr val="bg2"/>
                </a:solidFill>
                <a:latin typeface="Arial Narrow" panose="020B0604020202020204" pitchFamily="34" charset="0"/>
                <a:cs typeface="Arial Narrow" panose="020B0604020202020204" pitchFamily="34" charset="0"/>
              </a:rPr>
              <a:t>Weight</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7" name="矩形 6">
            <a:extLst>
              <a:ext uri="{FF2B5EF4-FFF2-40B4-BE49-F238E27FC236}">
                <a16:creationId xmlns:a16="http://schemas.microsoft.com/office/drawing/2014/main" id="{27C66EBD-5527-8271-BB4C-3AFE47818EE9}"/>
              </a:ext>
            </a:extLst>
          </p:cNvPr>
          <p:cNvSpPr/>
          <p:nvPr/>
        </p:nvSpPr>
        <p:spPr>
          <a:xfrm>
            <a:off x="6591992" y="4045139"/>
            <a:ext cx="2663711" cy="2515944"/>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Output</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2" name="矩形 1">
            <a:extLst>
              <a:ext uri="{FF2B5EF4-FFF2-40B4-BE49-F238E27FC236}">
                <a16:creationId xmlns:a16="http://schemas.microsoft.com/office/drawing/2014/main" id="{5C857890-890E-4595-0FBA-3413BA3B7F9C}"/>
              </a:ext>
            </a:extLst>
          </p:cNvPr>
          <p:cNvSpPr/>
          <p:nvPr/>
        </p:nvSpPr>
        <p:spPr>
          <a:xfrm>
            <a:off x="6591993" y="1103153"/>
            <a:ext cx="2663712" cy="2515944"/>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Input</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grpSp>
        <p:nvGrpSpPr>
          <p:cNvPr id="37" name="组合 36">
            <a:extLst>
              <a:ext uri="{FF2B5EF4-FFF2-40B4-BE49-F238E27FC236}">
                <a16:creationId xmlns:a16="http://schemas.microsoft.com/office/drawing/2014/main" id="{DC4DE5F7-BCA5-1C94-F839-9261E1766690}"/>
              </a:ext>
            </a:extLst>
          </p:cNvPr>
          <p:cNvGrpSpPr/>
          <p:nvPr/>
        </p:nvGrpSpPr>
        <p:grpSpPr>
          <a:xfrm>
            <a:off x="2112906" y="1935227"/>
            <a:ext cx="3983094" cy="3971230"/>
            <a:chOff x="405578" y="1206905"/>
            <a:chExt cx="1708151" cy="1703063"/>
          </a:xfrm>
          <a:solidFill>
            <a:srgbClr val="89937A"/>
          </a:solidFill>
        </p:grpSpPr>
        <p:sp>
          <p:nvSpPr>
            <p:cNvPr id="21" name="矩形 20">
              <a:extLst>
                <a:ext uri="{FF2B5EF4-FFF2-40B4-BE49-F238E27FC236}">
                  <a16:creationId xmlns:a16="http://schemas.microsoft.com/office/drawing/2014/main" id="{D2867454-7FBC-7635-A109-9035F21893E4}"/>
                </a:ext>
              </a:extLst>
            </p:cNvPr>
            <p:cNvSpPr/>
            <p:nvPr/>
          </p:nvSpPr>
          <p:spPr>
            <a:xfrm>
              <a:off x="405578"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2" name="矩形 21">
              <a:extLst>
                <a:ext uri="{FF2B5EF4-FFF2-40B4-BE49-F238E27FC236}">
                  <a16:creationId xmlns:a16="http://schemas.microsoft.com/office/drawing/2014/main" id="{8502887C-C19E-AB24-6755-625B40EC607B}"/>
                </a:ext>
              </a:extLst>
            </p:cNvPr>
            <p:cNvSpPr/>
            <p:nvPr/>
          </p:nvSpPr>
          <p:spPr>
            <a:xfrm>
              <a:off x="839495"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3" name="矩形 22">
              <a:extLst>
                <a:ext uri="{FF2B5EF4-FFF2-40B4-BE49-F238E27FC236}">
                  <a16:creationId xmlns:a16="http://schemas.microsoft.com/office/drawing/2014/main" id="{6AA84F9E-A065-314D-4263-FAA0F8CBF478}"/>
                </a:ext>
              </a:extLst>
            </p:cNvPr>
            <p:cNvSpPr/>
            <p:nvPr/>
          </p:nvSpPr>
          <p:spPr>
            <a:xfrm>
              <a:off x="1273412"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4" name="矩形 23">
              <a:extLst>
                <a:ext uri="{FF2B5EF4-FFF2-40B4-BE49-F238E27FC236}">
                  <a16:creationId xmlns:a16="http://schemas.microsoft.com/office/drawing/2014/main" id="{591D2FB2-9AD4-1D48-7F65-B2E4768FD7DC}"/>
                </a:ext>
              </a:extLst>
            </p:cNvPr>
            <p:cNvSpPr/>
            <p:nvPr/>
          </p:nvSpPr>
          <p:spPr>
            <a:xfrm>
              <a:off x="1707329"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5" name="矩形 24">
              <a:extLst>
                <a:ext uri="{FF2B5EF4-FFF2-40B4-BE49-F238E27FC236}">
                  <a16:creationId xmlns:a16="http://schemas.microsoft.com/office/drawing/2014/main" id="{85CF2242-BCAA-1282-7FE3-512802320C22}"/>
                </a:ext>
              </a:extLst>
            </p:cNvPr>
            <p:cNvSpPr/>
            <p:nvPr/>
          </p:nvSpPr>
          <p:spPr>
            <a:xfrm>
              <a:off x="405578"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6" name="矩形 25">
              <a:extLst>
                <a:ext uri="{FF2B5EF4-FFF2-40B4-BE49-F238E27FC236}">
                  <a16:creationId xmlns:a16="http://schemas.microsoft.com/office/drawing/2014/main" id="{2BCD7615-799E-3185-059E-446C4B8F56FF}"/>
                </a:ext>
              </a:extLst>
            </p:cNvPr>
            <p:cNvSpPr/>
            <p:nvPr/>
          </p:nvSpPr>
          <p:spPr>
            <a:xfrm>
              <a:off x="839495"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7" name="矩形 26">
              <a:extLst>
                <a:ext uri="{FF2B5EF4-FFF2-40B4-BE49-F238E27FC236}">
                  <a16:creationId xmlns:a16="http://schemas.microsoft.com/office/drawing/2014/main" id="{ED90F126-0750-AAAD-33F2-14A4B0F71758}"/>
                </a:ext>
              </a:extLst>
            </p:cNvPr>
            <p:cNvSpPr/>
            <p:nvPr/>
          </p:nvSpPr>
          <p:spPr>
            <a:xfrm>
              <a:off x="1273412"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8" name="矩形 27">
              <a:extLst>
                <a:ext uri="{FF2B5EF4-FFF2-40B4-BE49-F238E27FC236}">
                  <a16:creationId xmlns:a16="http://schemas.microsoft.com/office/drawing/2014/main" id="{5B6C69EA-E983-8CBF-8774-322A68163F82}"/>
                </a:ext>
              </a:extLst>
            </p:cNvPr>
            <p:cNvSpPr/>
            <p:nvPr/>
          </p:nvSpPr>
          <p:spPr>
            <a:xfrm>
              <a:off x="1707329"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9" name="矩形 28">
              <a:extLst>
                <a:ext uri="{FF2B5EF4-FFF2-40B4-BE49-F238E27FC236}">
                  <a16:creationId xmlns:a16="http://schemas.microsoft.com/office/drawing/2014/main" id="{8A4F15A9-C3D9-38A9-8E0C-5C8F07D659A9}"/>
                </a:ext>
              </a:extLst>
            </p:cNvPr>
            <p:cNvSpPr/>
            <p:nvPr/>
          </p:nvSpPr>
          <p:spPr>
            <a:xfrm>
              <a:off x="405578"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0" name="矩形 29">
              <a:extLst>
                <a:ext uri="{FF2B5EF4-FFF2-40B4-BE49-F238E27FC236}">
                  <a16:creationId xmlns:a16="http://schemas.microsoft.com/office/drawing/2014/main" id="{67B32437-EC86-4CC7-342C-7208873D2F39}"/>
                </a:ext>
              </a:extLst>
            </p:cNvPr>
            <p:cNvSpPr/>
            <p:nvPr/>
          </p:nvSpPr>
          <p:spPr>
            <a:xfrm>
              <a:off x="839495"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1" name="矩形 30">
              <a:extLst>
                <a:ext uri="{FF2B5EF4-FFF2-40B4-BE49-F238E27FC236}">
                  <a16:creationId xmlns:a16="http://schemas.microsoft.com/office/drawing/2014/main" id="{F35A7940-2A8A-0DF3-D9C8-402BF775663A}"/>
                </a:ext>
              </a:extLst>
            </p:cNvPr>
            <p:cNvSpPr/>
            <p:nvPr/>
          </p:nvSpPr>
          <p:spPr>
            <a:xfrm>
              <a:off x="1273412"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2" name="矩形 31">
              <a:extLst>
                <a:ext uri="{FF2B5EF4-FFF2-40B4-BE49-F238E27FC236}">
                  <a16:creationId xmlns:a16="http://schemas.microsoft.com/office/drawing/2014/main" id="{CBC16BF7-0AA9-9423-7D25-2E9D6275F3AB}"/>
                </a:ext>
              </a:extLst>
            </p:cNvPr>
            <p:cNvSpPr/>
            <p:nvPr/>
          </p:nvSpPr>
          <p:spPr>
            <a:xfrm>
              <a:off x="1707329"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3" name="矩形 32">
              <a:extLst>
                <a:ext uri="{FF2B5EF4-FFF2-40B4-BE49-F238E27FC236}">
                  <a16:creationId xmlns:a16="http://schemas.microsoft.com/office/drawing/2014/main" id="{021C0F6B-E816-1B85-EBE1-D2A88A905BB4}"/>
                </a:ext>
              </a:extLst>
            </p:cNvPr>
            <p:cNvSpPr/>
            <p:nvPr/>
          </p:nvSpPr>
          <p:spPr>
            <a:xfrm>
              <a:off x="405578"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4" name="矩形 33">
              <a:extLst>
                <a:ext uri="{FF2B5EF4-FFF2-40B4-BE49-F238E27FC236}">
                  <a16:creationId xmlns:a16="http://schemas.microsoft.com/office/drawing/2014/main" id="{1F775E0A-532E-BA85-2AD6-8E9099B2B331}"/>
                </a:ext>
              </a:extLst>
            </p:cNvPr>
            <p:cNvSpPr/>
            <p:nvPr/>
          </p:nvSpPr>
          <p:spPr>
            <a:xfrm>
              <a:off x="839495"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5" name="矩形 34">
              <a:extLst>
                <a:ext uri="{FF2B5EF4-FFF2-40B4-BE49-F238E27FC236}">
                  <a16:creationId xmlns:a16="http://schemas.microsoft.com/office/drawing/2014/main" id="{A1FA90D1-0DF5-5793-7221-F369A23F5607}"/>
                </a:ext>
              </a:extLst>
            </p:cNvPr>
            <p:cNvSpPr/>
            <p:nvPr/>
          </p:nvSpPr>
          <p:spPr>
            <a:xfrm>
              <a:off x="1273412"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6" name="矩形 35">
              <a:extLst>
                <a:ext uri="{FF2B5EF4-FFF2-40B4-BE49-F238E27FC236}">
                  <a16:creationId xmlns:a16="http://schemas.microsoft.com/office/drawing/2014/main" id="{05148BCE-6028-628B-09FB-8B8F7205F22F}"/>
                </a:ext>
              </a:extLst>
            </p:cNvPr>
            <p:cNvSpPr/>
            <p:nvPr/>
          </p:nvSpPr>
          <p:spPr>
            <a:xfrm>
              <a:off x="1707329"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Cluster</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sp>
        <p:nvSpPr>
          <p:cNvPr id="40" name="矩形 39">
            <a:extLst>
              <a:ext uri="{FF2B5EF4-FFF2-40B4-BE49-F238E27FC236}">
                <a16:creationId xmlns:a16="http://schemas.microsoft.com/office/drawing/2014/main" id="{A05F6057-6106-1051-8C45-A30577582DCF}"/>
              </a:ext>
            </a:extLst>
          </p:cNvPr>
          <p:cNvSpPr/>
          <p:nvPr/>
        </p:nvSpPr>
        <p:spPr>
          <a:xfrm>
            <a:off x="2112906" y="1935227"/>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139" name="直接箭头连接符 138">
            <a:extLst>
              <a:ext uri="{FF2B5EF4-FFF2-40B4-BE49-F238E27FC236}">
                <a16:creationId xmlns:a16="http://schemas.microsoft.com/office/drawing/2014/main" id="{7DFBA046-22A6-B7FD-5266-D58691A48512}"/>
              </a:ext>
            </a:extLst>
          </p:cNvPr>
          <p:cNvCxnSpPr>
            <a:cxnSpLocks/>
            <a:stCxn id="40" idx="3"/>
          </p:cNvCxnSpPr>
          <p:nvPr/>
        </p:nvCxnSpPr>
        <p:spPr>
          <a:xfrm>
            <a:off x="2380982" y="207013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666270D6-408D-03B7-D7D0-05ADC6A8AB25}"/>
              </a:ext>
            </a:extLst>
          </p:cNvPr>
          <p:cNvCxnSpPr>
            <a:cxnSpLocks/>
            <a:stCxn id="40" idx="2"/>
          </p:cNvCxnSpPr>
          <p:nvPr/>
        </p:nvCxnSpPr>
        <p:spPr>
          <a:xfrm>
            <a:off x="2246944" y="2205038"/>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4" name="矩形 153">
            <a:extLst>
              <a:ext uri="{FF2B5EF4-FFF2-40B4-BE49-F238E27FC236}">
                <a16:creationId xmlns:a16="http://schemas.microsoft.com/office/drawing/2014/main" id="{D5B58BC3-D397-A470-41D8-1AB2487BB31A}"/>
              </a:ext>
            </a:extLst>
          </p:cNvPr>
          <p:cNvSpPr/>
          <p:nvPr/>
        </p:nvSpPr>
        <p:spPr>
          <a:xfrm>
            <a:off x="3123368" y="1935227"/>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171" name="直接箭头连接符 170">
            <a:extLst>
              <a:ext uri="{FF2B5EF4-FFF2-40B4-BE49-F238E27FC236}">
                <a16:creationId xmlns:a16="http://schemas.microsoft.com/office/drawing/2014/main" id="{1985600C-771B-2529-7E73-2FA43BED7CB4}"/>
              </a:ext>
            </a:extLst>
          </p:cNvPr>
          <p:cNvCxnSpPr>
            <a:cxnSpLocks/>
            <a:stCxn id="154" idx="3"/>
          </p:cNvCxnSpPr>
          <p:nvPr/>
        </p:nvCxnSpPr>
        <p:spPr>
          <a:xfrm>
            <a:off x="3391444" y="207013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1F8DB6DB-86F1-D612-5917-6D66F1132243}"/>
              </a:ext>
            </a:extLst>
          </p:cNvPr>
          <p:cNvCxnSpPr>
            <a:cxnSpLocks/>
            <a:stCxn id="154" idx="2"/>
          </p:cNvCxnSpPr>
          <p:nvPr/>
        </p:nvCxnSpPr>
        <p:spPr>
          <a:xfrm>
            <a:off x="3257406" y="2205038"/>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3" name="矩形 172">
            <a:extLst>
              <a:ext uri="{FF2B5EF4-FFF2-40B4-BE49-F238E27FC236}">
                <a16:creationId xmlns:a16="http://schemas.microsoft.com/office/drawing/2014/main" id="{C155AEB6-C256-FF06-1479-2B558691B09B}"/>
              </a:ext>
            </a:extLst>
          </p:cNvPr>
          <p:cNvSpPr/>
          <p:nvPr/>
        </p:nvSpPr>
        <p:spPr>
          <a:xfrm>
            <a:off x="4133830" y="1935227"/>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174" name="直接箭头连接符 173">
            <a:extLst>
              <a:ext uri="{FF2B5EF4-FFF2-40B4-BE49-F238E27FC236}">
                <a16:creationId xmlns:a16="http://schemas.microsoft.com/office/drawing/2014/main" id="{5B748373-653C-DD0B-01F3-7CBE68FC4703}"/>
              </a:ext>
            </a:extLst>
          </p:cNvPr>
          <p:cNvCxnSpPr>
            <a:cxnSpLocks/>
            <a:stCxn id="173" idx="3"/>
          </p:cNvCxnSpPr>
          <p:nvPr/>
        </p:nvCxnSpPr>
        <p:spPr>
          <a:xfrm>
            <a:off x="4401906" y="207013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E5BF5AF2-BB65-97E1-0BDE-F41B93F859B1}"/>
              </a:ext>
            </a:extLst>
          </p:cNvPr>
          <p:cNvCxnSpPr>
            <a:cxnSpLocks/>
            <a:stCxn id="173" idx="2"/>
          </p:cNvCxnSpPr>
          <p:nvPr/>
        </p:nvCxnSpPr>
        <p:spPr>
          <a:xfrm>
            <a:off x="4267868" y="2205038"/>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DF4DDE22-8FE0-32AE-7E3E-B73E3715C3ED}"/>
              </a:ext>
            </a:extLst>
          </p:cNvPr>
          <p:cNvSpPr/>
          <p:nvPr/>
        </p:nvSpPr>
        <p:spPr>
          <a:xfrm>
            <a:off x="5144292" y="1935227"/>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187" name="直接箭头连接符 186">
            <a:extLst>
              <a:ext uri="{FF2B5EF4-FFF2-40B4-BE49-F238E27FC236}">
                <a16:creationId xmlns:a16="http://schemas.microsoft.com/office/drawing/2014/main" id="{1F70A78F-ECF5-326B-BE5C-0DC0F2C84DC0}"/>
              </a:ext>
            </a:extLst>
          </p:cNvPr>
          <p:cNvCxnSpPr>
            <a:cxnSpLocks/>
            <a:stCxn id="176" idx="2"/>
          </p:cNvCxnSpPr>
          <p:nvPr/>
        </p:nvCxnSpPr>
        <p:spPr>
          <a:xfrm>
            <a:off x="5278330" y="2205038"/>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F51DF682-4EB2-A094-C35D-ED1F2D4F80E8}"/>
              </a:ext>
            </a:extLst>
          </p:cNvPr>
          <p:cNvSpPr/>
          <p:nvPr/>
        </p:nvSpPr>
        <p:spPr>
          <a:xfrm>
            <a:off x="2112906" y="2941581"/>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199" name="直接箭头连接符 198">
            <a:extLst>
              <a:ext uri="{FF2B5EF4-FFF2-40B4-BE49-F238E27FC236}">
                <a16:creationId xmlns:a16="http://schemas.microsoft.com/office/drawing/2014/main" id="{8C39EB95-5014-AB98-EB7D-27E9C6566409}"/>
              </a:ext>
            </a:extLst>
          </p:cNvPr>
          <p:cNvCxnSpPr>
            <a:cxnSpLocks/>
            <a:stCxn id="198" idx="3"/>
          </p:cNvCxnSpPr>
          <p:nvPr/>
        </p:nvCxnSpPr>
        <p:spPr>
          <a:xfrm>
            <a:off x="2380982" y="3076487"/>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6964A769-E8F2-0BA8-6243-D5D7C6920827}"/>
              </a:ext>
            </a:extLst>
          </p:cNvPr>
          <p:cNvCxnSpPr>
            <a:cxnSpLocks/>
            <a:stCxn id="198" idx="2"/>
          </p:cNvCxnSpPr>
          <p:nvPr/>
        </p:nvCxnSpPr>
        <p:spPr>
          <a:xfrm>
            <a:off x="2246944" y="3211392"/>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FB956B67-FB32-C1FD-B8AE-E1CDA3EF7B67}"/>
              </a:ext>
            </a:extLst>
          </p:cNvPr>
          <p:cNvSpPr/>
          <p:nvPr/>
        </p:nvSpPr>
        <p:spPr>
          <a:xfrm>
            <a:off x="3123368" y="2941581"/>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22" name="直接箭头连接符 221">
            <a:extLst>
              <a:ext uri="{FF2B5EF4-FFF2-40B4-BE49-F238E27FC236}">
                <a16:creationId xmlns:a16="http://schemas.microsoft.com/office/drawing/2014/main" id="{D48B4AFC-FF8C-9C4E-5DBC-9DDA110B372A}"/>
              </a:ext>
            </a:extLst>
          </p:cNvPr>
          <p:cNvCxnSpPr>
            <a:cxnSpLocks/>
            <a:stCxn id="201" idx="3"/>
          </p:cNvCxnSpPr>
          <p:nvPr/>
        </p:nvCxnSpPr>
        <p:spPr>
          <a:xfrm>
            <a:off x="3391444" y="3076487"/>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D202D36F-D6E1-4C93-35DB-AFC422903639}"/>
              </a:ext>
            </a:extLst>
          </p:cNvPr>
          <p:cNvCxnSpPr>
            <a:cxnSpLocks/>
            <a:stCxn id="201" idx="2"/>
          </p:cNvCxnSpPr>
          <p:nvPr/>
        </p:nvCxnSpPr>
        <p:spPr>
          <a:xfrm>
            <a:off x="3257406" y="3211392"/>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B39BD121-CB91-1A77-EC37-6D08A50A942B}"/>
              </a:ext>
            </a:extLst>
          </p:cNvPr>
          <p:cNvSpPr/>
          <p:nvPr/>
        </p:nvSpPr>
        <p:spPr>
          <a:xfrm>
            <a:off x="4133830" y="2941581"/>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25" name="直接箭头连接符 224">
            <a:extLst>
              <a:ext uri="{FF2B5EF4-FFF2-40B4-BE49-F238E27FC236}">
                <a16:creationId xmlns:a16="http://schemas.microsoft.com/office/drawing/2014/main" id="{1A6A51A9-9731-E24E-2789-06F1C6FC8242}"/>
              </a:ext>
            </a:extLst>
          </p:cNvPr>
          <p:cNvCxnSpPr>
            <a:cxnSpLocks/>
            <a:stCxn id="224" idx="3"/>
          </p:cNvCxnSpPr>
          <p:nvPr/>
        </p:nvCxnSpPr>
        <p:spPr>
          <a:xfrm>
            <a:off x="4401906" y="3076487"/>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id="{61534451-532B-DF72-16F9-2B66BCB4ACF0}"/>
              </a:ext>
            </a:extLst>
          </p:cNvPr>
          <p:cNvCxnSpPr>
            <a:cxnSpLocks/>
            <a:stCxn id="224" idx="2"/>
          </p:cNvCxnSpPr>
          <p:nvPr/>
        </p:nvCxnSpPr>
        <p:spPr>
          <a:xfrm>
            <a:off x="4267868" y="3211392"/>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7" name="矩形 226">
            <a:extLst>
              <a:ext uri="{FF2B5EF4-FFF2-40B4-BE49-F238E27FC236}">
                <a16:creationId xmlns:a16="http://schemas.microsoft.com/office/drawing/2014/main" id="{6463CE92-0080-DC06-8794-28C06C70BA41}"/>
              </a:ext>
            </a:extLst>
          </p:cNvPr>
          <p:cNvSpPr/>
          <p:nvPr/>
        </p:nvSpPr>
        <p:spPr>
          <a:xfrm>
            <a:off x="5144292" y="2941581"/>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28" name="直接箭头连接符 227">
            <a:extLst>
              <a:ext uri="{FF2B5EF4-FFF2-40B4-BE49-F238E27FC236}">
                <a16:creationId xmlns:a16="http://schemas.microsoft.com/office/drawing/2014/main" id="{68E99248-672F-C1CB-59C5-44E632F791B5}"/>
              </a:ext>
            </a:extLst>
          </p:cNvPr>
          <p:cNvCxnSpPr>
            <a:cxnSpLocks/>
            <a:stCxn id="227" idx="2"/>
          </p:cNvCxnSpPr>
          <p:nvPr/>
        </p:nvCxnSpPr>
        <p:spPr>
          <a:xfrm>
            <a:off x="5278330" y="3211392"/>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9" name="矩形 228">
            <a:extLst>
              <a:ext uri="{FF2B5EF4-FFF2-40B4-BE49-F238E27FC236}">
                <a16:creationId xmlns:a16="http://schemas.microsoft.com/office/drawing/2014/main" id="{9CE44D0C-B4DE-CC69-4349-0C476FDCEFB4}"/>
              </a:ext>
            </a:extLst>
          </p:cNvPr>
          <p:cNvSpPr/>
          <p:nvPr/>
        </p:nvSpPr>
        <p:spPr>
          <a:xfrm>
            <a:off x="2112906" y="3947935"/>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30" name="直接箭头连接符 229">
            <a:extLst>
              <a:ext uri="{FF2B5EF4-FFF2-40B4-BE49-F238E27FC236}">
                <a16:creationId xmlns:a16="http://schemas.microsoft.com/office/drawing/2014/main" id="{E2352E87-4883-3123-FE02-2E504C6DFFA3}"/>
              </a:ext>
            </a:extLst>
          </p:cNvPr>
          <p:cNvCxnSpPr>
            <a:cxnSpLocks/>
            <a:stCxn id="229" idx="3"/>
          </p:cNvCxnSpPr>
          <p:nvPr/>
        </p:nvCxnSpPr>
        <p:spPr>
          <a:xfrm>
            <a:off x="2380982" y="4082841"/>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65A093DE-FEB4-81D3-010C-92E8F2845F48}"/>
              </a:ext>
            </a:extLst>
          </p:cNvPr>
          <p:cNvCxnSpPr>
            <a:cxnSpLocks/>
            <a:stCxn id="229" idx="2"/>
          </p:cNvCxnSpPr>
          <p:nvPr/>
        </p:nvCxnSpPr>
        <p:spPr>
          <a:xfrm>
            <a:off x="2246944" y="4217746"/>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7" name="矩形 236">
            <a:extLst>
              <a:ext uri="{FF2B5EF4-FFF2-40B4-BE49-F238E27FC236}">
                <a16:creationId xmlns:a16="http://schemas.microsoft.com/office/drawing/2014/main" id="{7D7A9C6F-4336-4F02-E5F0-C7612C418CB7}"/>
              </a:ext>
            </a:extLst>
          </p:cNvPr>
          <p:cNvSpPr/>
          <p:nvPr/>
        </p:nvSpPr>
        <p:spPr>
          <a:xfrm>
            <a:off x="3123368" y="3947935"/>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38" name="直接箭头连接符 237">
            <a:extLst>
              <a:ext uri="{FF2B5EF4-FFF2-40B4-BE49-F238E27FC236}">
                <a16:creationId xmlns:a16="http://schemas.microsoft.com/office/drawing/2014/main" id="{73C2DFD9-324B-199B-3179-3ABF69E361A7}"/>
              </a:ext>
            </a:extLst>
          </p:cNvPr>
          <p:cNvCxnSpPr>
            <a:cxnSpLocks/>
            <a:stCxn id="237" idx="3"/>
          </p:cNvCxnSpPr>
          <p:nvPr/>
        </p:nvCxnSpPr>
        <p:spPr>
          <a:xfrm>
            <a:off x="3391444" y="4082841"/>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直接箭头连接符 238">
            <a:extLst>
              <a:ext uri="{FF2B5EF4-FFF2-40B4-BE49-F238E27FC236}">
                <a16:creationId xmlns:a16="http://schemas.microsoft.com/office/drawing/2014/main" id="{569657DD-4052-6D03-C72E-B4D3C06B556D}"/>
              </a:ext>
            </a:extLst>
          </p:cNvPr>
          <p:cNvCxnSpPr>
            <a:cxnSpLocks/>
            <a:stCxn id="237" idx="2"/>
          </p:cNvCxnSpPr>
          <p:nvPr/>
        </p:nvCxnSpPr>
        <p:spPr>
          <a:xfrm>
            <a:off x="3257406" y="4217746"/>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矩形 239">
            <a:extLst>
              <a:ext uri="{FF2B5EF4-FFF2-40B4-BE49-F238E27FC236}">
                <a16:creationId xmlns:a16="http://schemas.microsoft.com/office/drawing/2014/main" id="{273E67DF-6D11-B7F7-EA33-0B0ED1D2E882}"/>
              </a:ext>
            </a:extLst>
          </p:cNvPr>
          <p:cNvSpPr/>
          <p:nvPr/>
        </p:nvSpPr>
        <p:spPr>
          <a:xfrm>
            <a:off x="4133830" y="3947935"/>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41" name="直接箭头连接符 240">
            <a:extLst>
              <a:ext uri="{FF2B5EF4-FFF2-40B4-BE49-F238E27FC236}">
                <a16:creationId xmlns:a16="http://schemas.microsoft.com/office/drawing/2014/main" id="{065FECC8-0B9E-1F8F-BD7D-593680361104}"/>
              </a:ext>
            </a:extLst>
          </p:cNvPr>
          <p:cNvCxnSpPr>
            <a:cxnSpLocks/>
            <a:stCxn id="240" idx="3"/>
          </p:cNvCxnSpPr>
          <p:nvPr/>
        </p:nvCxnSpPr>
        <p:spPr>
          <a:xfrm>
            <a:off x="4401906" y="4082841"/>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直接箭头连接符 241">
            <a:extLst>
              <a:ext uri="{FF2B5EF4-FFF2-40B4-BE49-F238E27FC236}">
                <a16:creationId xmlns:a16="http://schemas.microsoft.com/office/drawing/2014/main" id="{B16C23FF-0674-46DF-1D00-6F63955EABC6}"/>
              </a:ext>
            </a:extLst>
          </p:cNvPr>
          <p:cNvCxnSpPr>
            <a:cxnSpLocks/>
            <a:stCxn id="240" idx="2"/>
          </p:cNvCxnSpPr>
          <p:nvPr/>
        </p:nvCxnSpPr>
        <p:spPr>
          <a:xfrm>
            <a:off x="4267868" y="4217746"/>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3" name="矩形 242">
            <a:extLst>
              <a:ext uri="{FF2B5EF4-FFF2-40B4-BE49-F238E27FC236}">
                <a16:creationId xmlns:a16="http://schemas.microsoft.com/office/drawing/2014/main" id="{E636750E-40B2-EB3C-BE4D-44F2A0BDC5EE}"/>
              </a:ext>
            </a:extLst>
          </p:cNvPr>
          <p:cNvSpPr/>
          <p:nvPr/>
        </p:nvSpPr>
        <p:spPr>
          <a:xfrm>
            <a:off x="5144292" y="3947935"/>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44" name="直接箭头连接符 243">
            <a:extLst>
              <a:ext uri="{FF2B5EF4-FFF2-40B4-BE49-F238E27FC236}">
                <a16:creationId xmlns:a16="http://schemas.microsoft.com/office/drawing/2014/main" id="{ACFE0891-558E-EA58-6350-D1D098689F0B}"/>
              </a:ext>
            </a:extLst>
          </p:cNvPr>
          <p:cNvCxnSpPr>
            <a:cxnSpLocks/>
            <a:stCxn id="243" idx="2"/>
          </p:cNvCxnSpPr>
          <p:nvPr/>
        </p:nvCxnSpPr>
        <p:spPr>
          <a:xfrm>
            <a:off x="5278330" y="4217746"/>
            <a:ext cx="0" cy="736543"/>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5" name="矩形 244">
            <a:extLst>
              <a:ext uri="{FF2B5EF4-FFF2-40B4-BE49-F238E27FC236}">
                <a16:creationId xmlns:a16="http://schemas.microsoft.com/office/drawing/2014/main" id="{2700C30C-F622-FE56-9F51-8A16FB222A6C}"/>
              </a:ext>
            </a:extLst>
          </p:cNvPr>
          <p:cNvSpPr/>
          <p:nvPr/>
        </p:nvSpPr>
        <p:spPr>
          <a:xfrm>
            <a:off x="2112906" y="4954289"/>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46" name="直接箭头连接符 245">
            <a:extLst>
              <a:ext uri="{FF2B5EF4-FFF2-40B4-BE49-F238E27FC236}">
                <a16:creationId xmlns:a16="http://schemas.microsoft.com/office/drawing/2014/main" id="{0E6BEFEF-1932-EF4D-269A-D23E0FBBD7F2}"/>
              </a:ext>
            </a:extLst>
          </p:cNvPr>
          <p:cNvCxnSpPr>
            <a:cxnSpLocks/>
            <a:stCxn id="245" idx="3"/>
          </p:cNvCxnSpPr>
          <p:nvPr/>
        </p:nvCxnSpPr>
        <p:spPr>
          <a:xfrm>
            <a:off x="2380982" y="5089195"/>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266142A7-C6B3-E0C4-22AA-461D0DD444D3}"/>
              </a:ext>
            </a:extLst>
          </p:cNvPr>
          <p:cNvSpPr/>
          <p:nvPr/>
        </p:nvSpPr>
        <p:spPr>
          <a:xfrm>
            <a:off x="3123368" y="4954289"/>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49" name="直接箭头连接符 248">
            <a:extLst>
              <a:ext uri="{FF2B5EF4-FFF2-40B4-BE49-F238E27FC236}">
                <a16:creationId xmlns:a16="http://schemas.microsoft.com/office/drawing/2014/main" id="{6D929EBE-556C-38EC-2379-17B653FA651C}"/>
              </a:ext>
            </a:extLst>
          </p:cNvPr>
          <p:cNvCxnSpPr>
            <a:cxnSpLocks/>
            <a:stCxn id="248" idx="3"/>
          </p:cNvCxnSpPr>
          <p:nvPr/>
        </p:nvCxnSpPr>
        <p:spPr>
          <a:xfrm>
            <a:off x="3391444" y="5089195"/>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1" name="矩形 250">
            <a:extLst>
              <a:ext uri="{FF2B5EF4-FFF2-40B4-BE49-F238E27FC236}">
                <a16:creationId xmlns:a16="http://schemas.microsoft.com/office/drawing/2014/main" id="{AE14D7CA-8DA6-1AF4-4462-221EA851B32E}"/>
              </a:ext>
            </a:extLst>
          </p:cNvPr>
          <p:cNvSpPr/>
          <p:nvPr/>
        </p:nvSpPr>
        <p:spPr>
          <a:xfrm>
            <a:off x="4133830" y="4954289"/>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cxnSp>
        <p:nvCxnSpPr>
          <p:cNvPr id="252" name="直接箭头连接符 251">
            <a:extLst>
              <a:ext uri="{FF2B5EF4-FFF2-40B4-BE49-F238E27FC236}">
                <a16:creationId xmlns:a16="http://schemas.microsoft.com/office/drawing/2014/main" id="{FBF41547-894C-BB25-FD01-F7E632911A7E}"/>
              </a:ext>
            </a:extLst>
          </p:cNvPr>
          <p:cNvCxnSpPr>
            <a:cxnSpLocks/>
            <a:stCxn id="251" idx="3"/>
          </p:cNvCxnSpPr>
          <p:nvPr/>
        </p:nvCxnSpPr>
        <p:spPr>
          <a:xfrm>
            <a:off x="4401906" y="5089195"/>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矩形 253">
            <a:extLst>
              <a:ext uri="{FF2B5EF4-FFF2-40B4-BE49-F238E27FC236}">
                <a16:creationId xmlns:a16="http://schemas.microsoft.com/office/drawing/2014/main" id="{245B8A80-550C-1DE9-5C1A-AC2EACE164F9}"/>
              </a:ext>
            </a:extLst>
          </p:cNvPr>
          <p:cNvSpPr/>
          <p:nvPr/>
        </p:nvSpPr>
        <p:spPr>
          <a:xfrm>
            <a:off x="5144292" y="4954289"/>
            <a:ext cx="268076" cy="26981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nvGrpSpPr>
          <p:cNvPr id="3" name="组合 2">
            <a:extLst>
              <a:ext uri="{FF2B5EF4-FFF2-40B4-BE49-F238E27FC236}">
                <a16:creationId xmlns:a16="http://schemas.microsoft.com/office/drawing/2014/main" id="{2C815D79-0203-8A40-6A2B-C70E53D5A002}"/>
              </a:ext>
            </a:extLst>
          </p:cNvPr>
          <p:cNvGrpSpPr/>
          <p:nvPr/>
        </p:nvGrpSpPr>
        <p:grpSpPr>
          <a:xfrm>
            <a:off x="6608107" y="1109150"/>
            <a:ext cx="1512294" cy="1673653"/>
            <a:chOff x="7751319" y="1860506"/>
            <a:chExt cx="1512294" cy="1673653"/>
          </a:xfrm>
        </p:grpSpPr>
        <p:sp>
          <p:nvSpPr>
            <p:cNvPr id="8" name="矩形 7">
              <a:extLst>
                <a:ext uri="{FF2B5EF4-FFF2-40B4-BE49-F238E27FC236}">
                  <a16:creationId xmlns:a16="http://schemas.microsoft.com/office/drawing/2014/main" id="{C340D10D-5739-ED45-5F49-6F55FD3830E2}"/>
                </a:ext>
              </a:extLst>
            </p:cNvPr>
            <p:cNvSpPr/>
            <p:nvPr/>
          </p:nvSpPr>
          <p:spPr>
            <a:xfrm>
              <a:off x="7751319" y="1860506"/>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8" name="矩形 47">
              <a:extLst>
                <a:ext uri="{FF2B5EF4-FFF2-40B4-BE49-F238E27FC236}">
                  <a16:creationId xmlns:a16="http://schemas.microsoft.com/office/drawing/2014/main" id="{EE2270D2-FE3F-7583-CC82-755BE8FEE3A8}"/>
                </a:ext>
              </a:extLst>
            </p:cNvPr>
            <p:cNvSpPr/>
            <p:nvPr/>
          </p:nvSpPr>
          <p:spPr>
            <a:xfrm>
              <a:off x="8133497" y="1861036"/>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0" name="矩形 49">
              <a:extLst>
                <a:ext uri="{FF2B5EF4-FFF2-40B4-BE49-F238E27FC236}">
                  <a16:creationId xmlns:a16="http://schemas.microsoft.com/office/drawing/2014/main" id="{EE704B33-D38C-80E8-D400-F799426116BA}"/>
                </a:ext>
              </a:extLst>
            </p:cNvPr>
            <p:cNvSpPr/>
            <p:nvPr/>
          </p:nvSpPr>
          <p:spPr>
            <a:xfrm>
              <a:off x="7751319" y="2282747"/>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1" name="矩形 50">
              <a:extLst>
                <a:ext uri="{FF2B5EF4-FFF2-40B4-BE49-F238E27FC236}">
                  <a16:creationId xmlns:a16="http://schemas.microsoft.com/office/drawing/2014/main" id="{DFCCC578-C673-7DF7-C8FD-BBD821B123A2}"/>
                </a:ext>
              </a:extLst>
            </p:cNvPr>
            <p:cNvSpPr/>
            <p:nvPr/>
          </p:nvSpPr>
          <p:spPr>
            <a:xfrm>
              <a:off x="8133497" y="2283277"/>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9" name="矩形 58">
              <a:extLst>
                <a:ext uri="{FF2B5EF4-FFF2-40B4-BE49-F238E27FC236}">
                  <a16:creationId xmlns:a16="http://schemas.microsoft.com/office/drawing/2014/main" id="{FCEE1B50-5868-FC3F-51A9-E8FF2802F193}"/>
                </a:ext>
              </a:extLst>
            </p:cNvPr>
            <p:cNvSpPr/>
            <p:nvPr/>
          </p:nvSpPr>
          <p:spPr>
            <a:xfrm>
              <a:off x="8515675" y="1860506"/>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0" name="矩形 59">
              <a:extLst>
                <a:ext uri="{FF2B5EF4-FFF2-40B4-BE49-F238E27FC236}">
                  <a16:creationId xmlns:a16="http://schemas.microsoft.com/office/drawing/2014/main" id="{567AAF01-1898-44C1-C8CC-F255A8DC69B2}"/>
                </a:ext>
              </a:extLst>
            </p:cNvPr>
            <p:cNvSpPr/>
            <p:nvPr/>
          </p:nvSpPr>
          <p:spPr>
            <a:xfrm>
              <a:off x="8897853" y="1861036"/>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1" name="矩形 60">
              <a:extLst>
                <a:ext uri="{FF2B5EF4-FFF2-40B4-BE49-F238E27FC236}">
                  <a16:creationId xmlns:a16="http://schemas.microsoft.com/office/drawing/2014/main" id="{F5A4B186-A4DA-C5ED-441E-ED064997830B}"/>
                </a:ext>
              </a:extLst>
            </p:cNvPr>
            <p:cNvSpPr/>
            <p:nvPr/>
          </p:nvSpPr>
          <p:spPr>
            <a:xfrm>
              <a:off x="8515675" y="2282747"/>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2" name="矩形 61">
              <a:extLst>
                <a:ext uri="{FF2B5EF4-FFF2-40B4-BE49-F238E27FC236}">
                  <a16:creationId xmlns:a16="http://schemas.microsoft.com/office/drawing/2014/main" id="{5C0A9183-406B-DB59-CECF-3348D7191761}"/>
                </a:ext>
              </a:extLst>
            </p:cNvPr>
            <p:cNvSpPr/>
            <p:nvPr/>
          </p:nvSpPr>
          <p:spPr>
            <a:xfrm>
              <a:off x="8897853" y="2283277"/>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3" name="矩形 62">
              <a:extLst>
                <a:ext uri="{FF2B5EF4-FFF2-40B4-BE49-F238E27FC236}">
                  <a16:creationId xmlns:a16="http://schemas.microsoft.com/office/drawing/2014/main" id="{31B3FE88-CD26-36DF-1CEA-1A7AF6AC4E90}"/>
                </a:ext>
              </a:extLst>
            </p:cNvPr>
            <p:cNvSpPr/>
            <p:nvPr/>
          </p:nvSpPr>
          <p:spPr>
            <a:xfrm>
              <a:off x="7751319" y="2704988"/>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8" name="矩形 127">
              <a:extLst>
                <a:ext uri="{FF2B5EF4-FFF2-40B4-BE49-F238E27FC236}">
                  <a16:creationId xmlns:a16="http://schemas.microsoft.com/office/drawing/2014/main" id="{466F8E1C-23FC-0BAD-8FC4-BC009C060AAA}"/>
                </a:ext>
              </a:extLst>
            </p:cNvPr>
            <p:cNvSpPr/>
            <p:nvPr/>
          </p:nvSpPr>
          <p:spPr>
            <a:xfrm>
              <a:off x="8133497" y="2705518"/>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9" name="矩形 128">
              <a:extLst>
                <a:ext uri="{FF2B5EF4-FFF2-40B4-BE49-F238E27FC236}">
                  <a16:creationId xmlns:a16="http://schemas.microsoft.com/office/drawing/2014/main" id="{A55CB85F-A715-8DDD-D4CF-7E90FA9FEB3C}"/>
                </a:ext>
              </a:extLst>
            </p:cNvPr>
            <p:cNvSpPr/>
            <p:nvPr/>
          </p:nvSpPr>
          <p:spPr>
            <a:xfrm>
              <a:off x="7751319" y="3127229"/>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0" name="矩形 129">
              <a:extLst>
                <a:ext uri="{FF2B5EF4-FFF2-40B4-BE49-F238E27FC236}">
                  <a16:creationId xmlns:a16="http://schemas.microsoft.com/office/drawing/2014/main" id="{F267C55A-CAE8-134C-B8AF-1BDF83A6D219}"/>
                </a:ext>
              </a:extLst>
            </p:cNvPr>
            <p:cNvSpPr/>
            <p:nvPr/>
          </p:nvSpPr>
          <p:spPr>
            <a:xfrm>
              <a:off x="8133497" y="3127759"/>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1" name="矩形 130">
              <a:extLst>
                <a:ext uri="{FF2B5EF4-FFF2-40B4-BE49-F238E27FC236}">
                  <a16:creationId xmlns:a16="http://schemas.microsoft.com/office/drawing/2014/main" id="{496F12B8-1638-42ED-B14F-DD777BEE3334}"/>
                </a:ext>
              </a:extLst>
            </p:cNvPr>
            <p:cNvSpPr/>
            <p:nvPr/>
          </p:nvSpPr>
          <p:spPr>
            <a:xfrm>
              <a:off x="8515675" y="2704988"/>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2" name="矩形 131">
              <a:extLst>
                <a:ext uri="{FF2B5EF4-FFF2-40B4-BE49-F238E27FC236}">
                  <a16:creationId xmlns:a16="http://schemas.microsoft.com/office/drawing/2014/main" id="{A2F7DF4B-14F8-30E3-8B41-217A07D934F9}"/>
                </a:ext>
              </a:extLst>
            </p:cNvPr>
            <p:cNvSpPr/>
            <p:nvPr/>
          </p:nvSpPr>
          <p:spPr>
            <a:xfrm>
              <a:off x="8897853" y="2705518"/>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3" name="矩形 132">
              <a:extLst>
                <a:ext uri="{FF2B5EF4-FFF2-40B4-BE49-F238E27FC236}">
                  <a16:creationId xmlns:a16="http://schemas.microsoft.com/office/drawing/2014/main" id="{ADBF1684-CFDD-E8A9-3423-88E7AC2D6580}"/>
                </a:ext>
              </a:extLst>
            </p:cNvPr>
            <p:cNvSpPr/>
            <p:nvPr/>
          </p:nvSpPr>
          <p:spPr>
            <a:xfrm>
              <a:off x="8515675" y="3127229"/>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4" name="矩形 133">
              <a:extLst>
                <a:ext uri="{FF2B5EF4-FFF2-40B4-BE49-F238E27FC236}">
                  <a16:creationId xmlns:a16="http://schemas.microsoft.com/office/drawing/2014/main" id="{DC48F421-297D-22C3-8FC0-0543ACADBC4B}"/>
                </a:ext>
              </a:extLst>
            </p:cNvPr>
            <p:cNvSpPr/>
            <p:nvPr/>
          </p:nvSpPr>
          <p:spPr>
            <a:xfrm>
              <a:off x="8897853" y="3127759"/>
              <a:ext cx="365760" cy="4064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I</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grpSp>
        <p:nvGrpSpPr>
          <p:cNvPr id="5" name="组合 4">
            <a:extLst>
              <a:ext uri="{FF2B5EF4-FFF2-40B4-BE49-F238E27FC236}">
                <a16:creationId xmlns:a16="http://schemas.microsoft.com/office/drawing/2014/main" id="{806DB774-EB62-0D79-0D48-B34584C67D04}"/>
              </a:ext>
            </a:extLst>
          </p:cNvPr>
          <p:cNvGrpSpPr/>
          <p:nvPr/>
        </p:nvGrpSpPr>
        <p:grpSpPr>
          <a:xfrm>
            <a:off x="9653997" y="1109680"/>
            <a:ext cx="1691387" cy="1515808"/>
            <a:chOff x="10064467" y="1845658"/>
            <a:chExt cx="1691387" cy="1515808"/>
          </a:xfrm>
        </p:grpSpPr>
        <p:sp>
          <p:nvSpPr>
            <p:cNvPr id="15" name="矩形 14">
              <a:extLst>
                <a:ext uri="{FF2B5EF4-FFF2-40B4-BE49-F238E27FC236}">
                  <a16:creationId xmlns:a16="http://schemas.microsoft.com/office/drawing/2014/main" id="{D27AA1B1-70E2-14EF-2668-C3ED86D50EDF}"/>
                </a:ext>
              </a:extLst>
            </p:cNvPr>
            <p:cNvSpPr/>
            <p:nvPr/>
          </p:nvSpPr>
          <p:spPr>
            <a:xfrm>
              <a:off x="10064467" y="1845658"/>
              <a:ext cx="406401"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3" name="矩形 52">
              <a:extLst>
                <a:ext uri="{FF2B5EF4-FFF2-40B4-BE49-F238E27FC236}">
                  <a16:creationId xmlns:a16="http://schemas.microsoft.com/office/drawing/2014/main" id="{901728BF-00CB-A838-27FD-C8EC42B9BFF8}"/>
                </a:ext>
              </a:extLst>
            </p:cNvPr>
            <p:cNvSpPr/>
            <p:nvPr/>
          </p:nvSpPr>
          <p:spPr>
            <a:xfrm>
              <a:off x="10494110" y="1845658"/>
              <a:ext cx="406400"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4" name="矩形 53">
              <a:extLst>
                <a:ext uri="{FF2B5EF4-FFF2-40B4-BE49-F238E27FC236}">
                  <a16:creationId xmlns:a16="http://schemas.microsoft.com/office/drawing/2014/main" id="{1EDCA90E-2B25-12E3-CA1B-851295215551}"/>
                </a:ext>
              </a:extLst>
            </p:cNvPr>
            <p:cNvSpPr/>
            <p:nvPr/>
          </p:nvSpPr>
          <p:spPr>
            <a:xfrm>
              <a:off x="10064467" y="2229944"/>
              <a:ext cx="406401"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5" name="矩形 54">
              <a:extLst>
                <a:ext uri="{FF2B5EF4-FFF2-40B4-BE49-F238E27FC236}">
                  <a16:creationId xmlns:a16="http://schemas.microsoft.com/office/drawing/2014/main" id="{AAD2BF6E-FDA8-A71F-3CB2-E35A708779EE}"/>
                </a:ext>
              </a:extLst>
            </p:cNvPr>
            <p:cNvSpPr/>
            <p:nvPr/>
          </p:nvSpPr>
          <p:spPr>
            <a:xfrm>
              <a:off x="10494110" y="2229944"/>
              <a:ext cx="406400"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6" name="矩形 135">
              <a:extLst>
                <a:ext uri="{FF2B5EF4-FFF2-40B4-BE49-F238E27FC236}">
                  <a16:creationId xmlns:a16="http://schemas.microsoft.com/office/drawing/2014/main" id="{B9C71869-27DF-492E-EEEF-C946FAF9049B}"/>
                </a:ext>
              </a:extLst>
            </p:cNvPr>
            <p:cNvSpPr/>
            <p:nvPr/>
          </p:nvSpPr>
          <p:spPr>
            <a:xfrm>
              <a:off x="10919811" y="1845658"/>
              <a:ext cx="406401"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7" name="矩形 136">
              <a:extLst>
                <a:ext uri="{FF2B5EF4-FFF2-40B4-BE49-F238E27FC236}">
                  <a16:creationId xmlns:a16="http://schemas.microsoft.com/office/drawing/2014/main" id="{FCFB4856-8CDC-1209-6DF2-BB53D023DFF7}"/>
                </a:ext>
              </a:extLst>
            </p:cNvPr>
            <p:cNvSpPr/>
            <p:nvPr/>
          </p:nvSpPr>
          <p:spPr>
            <a:xfrm>
              <a:off x="11349454" y="1845658"/>
              <a:ext cx="406400"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8" name="矩形 137">
              <a:extLst>
                <a:ext uri="{FF2B5EF4-FFF2-40B4-BE49-F238E27FC236}">
                  <a16:creationId xmlns:a16="http://schemas.microsoft.com/office/drawing/2014/main" id="{26EFBB72-FAF9-493E-C364-8250D61817FC}"/>
                </a:ext>
              </a:extLst>
            </p:cNvPr>
            <p:cNvSpPr/>
            <p:nvPr/>
          </p:nvSpPr>
          <p:spPr>
            <a:xfrm>
              <a:off x="10919811" y="2229944"/>
              <a:ext cx="406401"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0" name="矩形 139">
              <a:extLst>
                <a:ext uri="{FF2B5EF4-FFF2-40B4-BE49-F238E27FC236}">
                  <a16:creationId xmlns:a16="http://schemas.microsoft.com/office/drawing/2014/main" id="{11BA94E4-1051-91E8-8BCE-7B0171B048F9}"/>
                </a:ext>
              </a:extLst>
            </p:cNvPr>
            <p:cNvSpPr/>
            <p:nvPr/>
          </p:nvSpPr>
          <p:spPr>
            <a:xfrm>
              <a:off x="11349454" y="2229944"/>
              <a:ext cx="406400"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1" name="矩形 140">
              <a:extLst>
                <a:ext uri="{FF2B5EF4-FFF2-40B4-BE49-F238E27FC236}">
                  <a16:creationId xmlns:a16="http://schemas.microsoft.com/office/drawing/2014/main" id="{403ACC7D-391A-A8E1-4C36-12222957AA60}"/>
                </a:ext>
              </a:extLst>
            </p:cNvPr>
            <p:cNvSpPr/>
            <p:nvPr/>
          </p:nvSpPr>
          <p:spPr>
            <a:xfrm>
              <a:off x="10064467" y="2614230"/>
              <a:ext cx="406401"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3" name="矩形 142">
              <a:extLst>
                <a:ext uri="{FF2B5EF4-FFF2-40B4-BE49-F238E27FC236}">
                  <a16:creationId xmlns:a16="http://schemas.microsoft.com/office/drawing/2014/main" id="{9AE16141-28DE-B524-AE16-C6D0E1CBDECC}"/>
                </a:ext>
              </a:extLst>
            </p:cNvPr>
            <p:cNvSpPr/>
            <p:nvPr/>
          </p:nvSpPr>
          <p:spPr>
            <a:xfrm>
              <a:off x="10494110" y="2614230"/>
              <a:ext cx="406400"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4" name="矩形 143">
              <a:extLst>
                <a:ext uri="{FF2B5EF4-FFF2-40B4-BE49-F238E27FC236}">
                  <a16:creationId xmlns:a16="http://schemas.microsoft.com/office/drawing/2014/main" id="{890120C7-1094-213D-626E-C80585E17397}"/>
                </a:ext>
              </a:extLst>
            </p:cNvPr>
            <p:cNvSpPr/>
            <p:nvPr/>
          </p:nvSpPr>
          <p:spPr>
            <a:xfrm>
              <a:off x="10064467" y="2998516"/>
              <a:ext cx="406401"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5" name="矩形 144">
              <a:extLst>
                <a:ext uri="{FF2B5EF4-FFF2-40B4-BE49-F238E27FC236}">
                  <a16:creationId xmlns:a16="http://schemas.microsoft.com/office/drawing/2014/main" id="{D008B7C7-A449-EA0A-79F0-2B28CED50FC4}"/>
                </a:ext>
              </a:extLst>
            </p:cNvPr>
            <p:cNvSpPr/>
            <p:nvPr/>
          </p:nvSpPr>
          <p:spPr>
            <a:xfrm>
              <a:off x="10494110" y="2998516"/>
              <a:ext cx="406400"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6" name="矩形 145">
              <a:extLst>
                <a:ext uri="{FF2B5EF4-FFF2-40B4-BE49-F238E27FC236}">
                  <a16:creationId xmlns:a16="http://schemas.microsoft.com/office/drawing/2014/main" id="{10976FAF-2E3A-1FEA-97CE-5D2AF6090377}"/>
                </a:ext>
              </a:extLst>
            </p:cNvPr>
            <p:cNvSpPr/>
            <p:nvPr/>
          </p:nvSpPr>
          <p:spPr>
            <a:xfrm>
              <a:off x="10919811" y="2614230"/>
              <a:ext cx="406401"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7" name="矩形 146">
              <a:extLst>
                <a:ext uri="{FF2B5EF4-FFF2-40B4-BE49-F238E27FC236}">
                  <a16:creationId xmlns:a16="http://schemas.microsoft.com/office/drawing/2014/main" id="{5921B94D-00D5-46A0-A7D5-E5907F6C9604}"/>
                </a:ext>
              </a:extLst>
            </p:cNvPr>
            <p:cNvSpPr/>
            <p:nvPr/>
          </p:nvSpPr>
          <p:spPr>
            <a:xfrm>
              <a:off x="11349454" y="2614230"/>
              <a:ext cx="406400"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8" name="矩形 147">
              <a:extLst>
                <a:ext uri="{FF2B5EF4-FFF2-40B4-BE49-F238E27FC236}">
                  <a16:creationId xmlns:a16="http://schemas.microsoft.com/office/drawing/2014/main" id="{D60B2E2B-63CA-57DC-BD88-76F943BDE605}"/>
                </a:ext>
              </a:extLst>
            </p:cNvPr>
            <p:cNvSpPr/>
            <p:nvPr/>
          </p:nvSpPr>
          <p:spPr>
            <a:xfrm>
              <a:off x="10919811" y="2998516"/>
              <a:ext cx="406401"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9" name="矩形 148">
              <a:extLst>
                <a:ext uri="{FF2B5EF4-FFF2-40B4-BE49-F238E27FC236}">
                  <a16:creationId xmlns:a16="http://schemas.microsoft.com/office/drawing/2014/main" id="{0A9430A2-F7CA-E335-D5E1-C32935A65DCC}"/>
                </a:ext>
              </a:extLst>
            </p:cNvPr>
            <p:cNvSpPr/>
            <p:nvPr/>
          </p:nvSpPr>
          <p:spPr>
            <a:xfrm>
              <a:off x="11349454" y="2998516"/>
              <a:ext cx="406400" cy="3629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W</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grpSp>
        <p:nvGrpSpPr>
          <p:cNvPr id="6" name="组合 5">
            <a:extLst>
              <a:ext uri="{FF2B5EF4-FFF2-40B4-BE49-F238E27FC236}">
                <a16:creationId xmlns:a16="http://schemas.microsoft.com/office/drawing/2014/main" id="{7BBCF002-7BA2-998B-B8C6-91B56329D9D9}"/>
              </a:ext>
            </a:extLst>
          </p:cNvPr>
          <p:cNvGrpSpPr/>
          <p:nvPr/>
        </p:nvGrpSpPr>
        <p:grpSpPr>
          <a:xfrm>
            <a:off x="6591993" y="4033899"/>
            <a:ext cx="1687643" cy="1673117"/>
            <a:chOff x="8910511" y="4249402"/>
            <a:chExt cx="1687643" cy="1673117"/>
          </a:xfrm>
        </p:grpSpPr>
        <p:sp>
          <p:nvSpPr>
            <p:cNvPr id="45" name="矩形 44">
              <a:extLst>
                <a:ext uri="{FF2B5EF4-FFF2-40B4-BE49-F238E27FC236}">
                  <a16:creationId xmlns:a16="http://schemas.microsoft.com/office/drawing/2014/main" id="{C2D1D437-04DD-78C1-9DCF-940C4E27CA5A}"/>
                </a:ext>
              </a:extLst>
            </p:cNvPr>
            <p:cNvSpPr/>
            <p:nvPr/>
          </p:nvSpPr>
          <p:spPr>
            <a:xfrm>
              <a:off x="8910511" y="4249402"/>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6" name="矩形 55">
              <a:extLst>
                <a:ext uri="{FF2B5EF4-FFF2-40B4-BE49-F238E27FC236}">
                  <a16:creationId xmlns:a16="http://schemas.microsoft.com/office/drawing/2014/main" id="{76E765ED-1E1B-F943-3D91-C4533901C9FA}"/>
                </a:ext>
              </a:extLst>
            </p:cNvPr>
            <p:cNvSpPr/>
            <p:nvPr/>
          </p:nvSpPr>
          <p:spPr>
            <a:xfrm>
              <a:off x="9337592" y="4249402"/>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7" name="矩形 56">
              <a:extLst>
                <a:ext uri="{FF2B5EF4-FFF2-40B4-BE49-F238E27FC236}">
                  <a16:creationId xmlns:a16="http://schemas.microsoft.com/office/drawing/2014/main" id="{288302F7-1EC7-C4AE-2082-1199502CE3B3}"/>
                </a:ext>
              </a:extLst>
            </p:cNvPr>
            <p:cNvSpPr/>
            <p:nvPr/>
          </p:nvSpPr>
          <p:spPr>
            <a:xfrm>
              <a:off x="8910511" y="4672167"/>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8" name="矩形 57">
              <a:extLst>
                <a:ext uri="{FF2B5EF4-FFF2-40B4-BE49-F238E27FC236}">
                  <a16:creationId xmlns:a16="http://schemas.microsoft.com/office/drawing/2014/main" id="{B2435AE6-4F0E-4ECC-1E41-E62E7F912A4E}"/>
                </a:ext>
              </a:extLst>
            </p:cNvPr>
            <p:cNvSpPr/>
            <p:nvPr/>
          </p:nvSpPr>
          <p:spPr>
            <a:xfrm>
              <a:off x="9337592" y="4672167"/>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1" name="矩形 150">
              <a:extLst>
                <a:ext uri="{FF2B5EF4-FFF2-40B4-BE49-F238E27FC236}">
                  <a16:creationId xmlns:a16="http://schemas.microsoft.com/office/drawing/2014/main" id="{13F00839-4135-A51F-3CCE-7DA89C189976}"/>
                </a:ext>
              </a:extLst>
            </p:cNvPr>
            <p:cNvSpPr/>
            <p:nvPr/>
          </p:nvSpPr>
          <p:spPr>
            <a:xfrm>
              <a:off x="9764673" y="4249402"/>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2" name="矩形 151">
              <a:extLst>
                <a:ext uri="{FF2B5EF4-FFF2-40B4-BE49-F238E27FC236}">
                  <a16:creationId xmlns:a16="http://schemas.microsoft.com/office/drawing/2014/main" id="{B28F14D6-C428-F558-E51A-578CBAF3B19F}"/>
                </a:ext>
              </a:extLst>
            </p:cNvPr>
            <p:cNvSpPr/>
            <p:nvPr/>
          </p:nvSpPr>
          <p:spPr>
            <a:xfrm>
              <a:off x="10191754" y="4249402"/>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03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3" name="矩形 152">
              <a:extLst>
                <a:ext uri="{FF2B5EF4-FFF2-40B4-BE49-F238E27FC236}">
                  <a16:creationId xmlns:a16="http://schemas.microsoft.com/office/drawing/2014/main" id="{EBCA4F97-B8FE-4851-D90F-FA0F23ADC8D8}"/>
                </a:ext>
              </a:extLst>
            </p:cNvPr>
            <p:cNvSpPr/>
            <p:nvPr/>
          </p:nvSpPr>
          <p:spPr>
            <a:xfrm>
              <a:off x="9764673" y="4672167"/>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5" name="矩形 154">
              <a:extLst>
                <a:ext uri="{FF2B5EF4-FFF2-40B4-BE49-F238E27FC236}">
                  <a16:creationId xmlns:a16="http://schemas.microsoft.com/office/drawing/2014/main" id="{2BEBDB38-D830-A195-B756-ECD7FE26C52C}"/>
                </a:ext>
              </a:extLst>
            </p:cNvPr>
            <p:cNvSpPr/>
            <p:nvPr/>
          </p:nvSpPr>
          <p:spPr>
            <a:xfrm>
              <a:off x="10191754" y="4672167"/>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13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6" name="矩形 155">
              <a:extLst>
                <a:ext uri="{FF2B5EF4-FFF2-40B4-BE49-F238E27FC236}">
                  <a16:creationId xmlns:a16="http://schemas.microsoft.com/office/drawing/2014/main" id="{7BE4CE0F-E3B4-75C1-BF3F-A80E9D496617}"/>
                </a:ext>
              </a:extLst>
            </p:cNvPr>
            <p:cNvSpPr/>
            <p:nvPr/>
          </p:nvSpPr>
          <p:spPr>
            <a:xfrm>
              <a:off x="8910511" y="5093354"/>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7" name="矩形 156">
              <a:extLst>
                <a:ext uri="{FF2B5EF4-FFF2-40B4-BE49-F238E27FC236}">
                  <a16:creationId xmlns:a16="http://schemas.microsoft.com/office/drawing/2014/main" id="{E6ABBA56-F712-191F-9C69-9569A787FA3D}"/>
                </a:ext>
              </a:extLst>
            </p:cNvPr>
            <p:cNvSpPr/>
            <p:nvPr/>
          </p:nvSpPr>
          <p:spPr>
            <a:xfrm>
              <a:off x="9337592" y="5093354"/>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8" name="矩形 157">
              <a:extLst>
                <a:ext uri="{FF2B5EF4-FFF2-40B4-BE49-F238E27FC236}">
                  <a16:creationId xmlns:a16="http://schemas.microsoft.com/office/drawing/2014/main" id="{51FCB7AC-8A18-B13D-9C26-F47488CB13FD}"/>
                </a:ext>
              </a:extLst>
            </p:cNvPr>
            <p:cNvSpPr/>
            <p:nvPr/>
          </p:nvSpPr>
          <p:spPr>
            <a:xfrm>
              <a:off x="8910511" y="5516119"/>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30</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9" name="矩形 158">
              <a:extLst>
                <a:ext uri="{FF2B5EF4-FFF2-40B4-BE49-F238E27FC236}">
                  <a16:creationId xmlns:a16="http://schemas.microsoft.com/office/drawing/2014/main" id="{070FFB90-BF40-6059-A4A5-005441271494}"/>
                </a:ext>
              </a:extLst>
            </p:cNvPr>
            <p:cNvSpPr/>
            <p:nvPr/>
          </p:nvSpPr>
          <p:spPr>
            <a:xfrm>
              <a:off x="9337592" y="5516119"/>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31</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0" name="矩形 159">
              <a:extLst>
                <a:ext uri="{FF2B5EF4-FFF2-40B4-BE49-F238E27FC236}">
                  <a16:creationId xmlns:a16="http://schemas.microsoft.com/office/drawing/2014/main" id="{07969E45-DE25-EFA5-87F6-0BCA6DF97FB6}"/>
                </a:ext>
              </a:extLst>
            </p:cNvPr>
            <p:cNvSpPr/>
            <p:nvPr/>
          </p:nvSpPr>
          <p:spPr>
            <a:xfrm>
              <a:off x="9764673" y="5093354"/>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1" name="矩形 160">
              <a:extLst>
                <a:ext uri="{FF2B5EF4-FFF2-40B4-BE49-F238E27FC236}">
                  <a16:creationId xmlns:a16="http://schemas.microsoft.com/office/drawing/2014/main" id="{AC02F21C-A03C-2AA4-3156-4299C8A39A6A}"/>
                </a:ext>
              </a:extLst>
            </p:cNvPr>
            <p:cNvSpPr/>
            <p:nvPr/>
          </p:nvSpPr>
          <p:spPr>
            <a:xfrm>
              <a:off x="10191754" y="5093354"/>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23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2" name="矩形 161">
              <a:extLst>
                <a:ext uri="{FF2B5EF4-FFF2-40B4-BE49-F238E27FC236}">
                  <a16:creationId xmlns:a16="http://schemas.microsoft.com/office/drawing/2014/main" id="{FFCAFD06-0B9E-BC49-B4E9-C09741EAA17C}"/>
                </a:ext>
              </a:extLst>
            </p:cNvPr>
            <p:cNvSpPr/>
            <p:nvPr/>
          </p:nvSpPr>
          <p:spPr>
            <a:xfrm>
              <a:off x="9764673" y="5516119"/>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32</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3" name="矩形 162">
              <a:extLst>
                <a:ext uri="{FF2B5EF4-FFF2-40B4-BE49-F238E27FC236}">
                  <a16:creationId xmlns:a16="http://schemas.microsoft.com/office/drawing/2014/main" id="{FC99DF21-E532-5D94-26F2-0FDFAC824A22}"/>
                </a:ext>
              </a:extLst>
            </p:cNvPr>
            <p:cNvSpPr/>
            <p:nvPr/>
          </p:nvSpPr>
          <p:spPr>
            <a:xfrm>
              <a:off x="10191754" y="5516119"/>
              <a:ext cx="406400" cy="4064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O</a:t>
              </a:r>
              <a:r>
                <a:rPr kumimoji="0" lang="en-US" altLang="zh-CN"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rPr>
                <a:t>33</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sp>
        <p:nvSpPr>
          <p:cNvPr id="168" name="矩形 167">
            <a:extLst>
              <a:ext uri="{FF2B5EF4-FFF2-40B4-BE49-F238E27FC236}">
                <a16:creationId xmlns:a16="http://schemas.microsoft.com/office/drawing/2014/main" id="{386C7DB3-20B5-9A77-CFBE-271B4EF4CC25}"/>
              </a:ext>
            </a:extLst>
          </p:cNvPr>
          <p:cNvSpPr/>
          <p:nvPr/>
        </p:nvSpPr>
        <p:spPr>
          <a:xfrm rot="5400000">
            <a:off x="-579305" y="3574200"/>
            <a:ext cx="3971232" cy="69328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Calibri"/>
                <a:ea typeface="+mn-ea"/>
                <a:cs typeface="Arial Narrow" panose="020B0604020202020204" pitchFamily="34" charset="0"/>
              </a:rPr>
              <a:t>HBM</a:t>
            </a:r>
            <a:endParaRPr kumimoji="0" lang="zh-CN" altLang="en-US" sz="1600" b="0" i="0" u="none" strike="noStrike" kern="1200" cap="none" spc="0" normalizeH="0" baseline="0" noProof="0" dirty="0">
              <a:ln>
                <a:noFill/>
              </a:ln>
              <a:solidFill>
                <a:srgbClr val="FFFFFF"/>
              </a:solidFill>
              <a:effectLst/>
              <a:uLnTx/>
              <a:uFillTx/>
              <a:latin typeface="Calibri"/>
              <a:ea typeface="+mn-ea"/>
              <a:cs typeface="Arial Narrow" panose="020B0604020202020204" pitchFamily="34" charset="0"/>
            </a:endParaRPr>
          </a:p>
        </p:txBody>
      </p:sp>
      <p:grpSp>
        <p:nvGrpSpPr>
          <p:cNvPr id="181" name="组合 180">
            <a:extLst>
              <a:ext uri="{FF2B5EF4-FFF2-40B4-BE49-F238E27FC236}">
                <a16:creationId xmlns:a16="http://schemas.microsoft.com/office/drawing/2014/main" id="{4AD1630A-719A-BB8E-1107-10724E5CDC47}"/>
              </a:ext>
            </a:extLst>
          </p:cNvPr>
          <p:cNvGrpSpPr/>
          <p:nvPr/>
        </p:nvGrpSpPr>
        <p:grpSpPr>
          <a:xfrm>
            <a:off x="1747147" y="2070133"/>
            <a:ext cx="359220" cy="2993760"/>
            <a:chOff x="1363981" y="2070133"/>
            <a:chExt cx="742386" cy="2993760"/>
          </a:xfrm>
        </p:grpSpPr>
        <p:cxnSp>
          <p:nvCxnSpPr>
            <p:cNvPr id="170" name="直接箭头连接符 169">
              <a:extLst>
                <a:ext uri="{FF2B5EF4-FFF2-40B4-BE49-F238E27FC236}">
                  <a16:creationId xmlns:a16="http://schemas.microsoft.com/office/drawing/2014/main" id="{DB2E121A-0C04-FBD4-60CD-F64A513237C6}"/>
                </a:ext>
              </a:extLst>
            </p:cNvPr>
            <p:cNvCxnSpPr>
              <a:cxnSpLocks/>
            </p:cNvCxnSpPr>
            <p:nvPr/>
          </p:nvCxnSpPr>
          <p:spPr>
            <a:xfrm>
              <a:off x="1363981" y="207013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28C73BF5-EC0B-4338-50B4-5AC1EBC2F4AA}"/>
                </a:ext>
              </a:extLst>
            </p:cNvPr>
            <p:cNvCxnSpPr>
              <a:cxnSpLocks/>
            </p:cNvCxnSpPr>
            <p:nvPr/>
          </p:nvCxnSpPr>
          <p:spPr>
            <a:xfrm>
              <a:off x="1363981" y="306805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BB5DFDDB-6060-FEF3-897E-B9F1DA06D43E}"/>
                </a:ext>
              </a:extLst>
            </p:cNvPr>
            <p:cNvCxnSpPr>
              <a:cxnSpLocks/>
            </p:cNvCxnSpPr>
            <p:nvPr/>
          </p:nvCxnSpPr>
          <p:spPr>
            <a:xfrm>
              <a:off x="1363981" y="406597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3AA1E59A-6FE3-CE8B-E263-DBE23D185C32}"/>
                </a:ext>
              </a:extLst>
            </p:cNvPr>
            <p:cNvCxnSpPr>
              <a:cxnSpLocks/>
            </p:cNvCxnSpPr>
            <p:nvPr/>
          </p:nvCxnSpPr>
          <p:spPr>
            <a:xfrm>
              <a:off x="1363981" y="5063893"/>
              <a:ext cx="742386"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 name="Content Placeholder 2">
            <a:extLst>
              <a:ext uri="{FF2B5EF4-FFF2-40B4-BE49-F238E27FC236}">
                <a16:creationId xmlns:a16="http://schemas.microsoft.com/office/drawing/2014/main" id="{CBE1A909-6842-F062-90C8-3DF1BA854CE6}"/>
              </a:ext>
            </a:extLst>
          </p:cNvPr>
          <p:cNvSpPr txBox="1">
            <a:spLocks/>
          </p:cNvSpPr>
          <p:nvPr/>
        </p:nvSpPr>
        <p:spPr>
          <a:xfrm>
            <a:off x="316500" y="690880"/>
            <a:ext cx="6252251" cy="1262751"/>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ct val="100000"/>
              </a:lnSpc>
              <a:spcBef>
                <a:spcPts val="1270"/>
              </a:spcBef>
              <a:spcAft>
                <a:spcPts val="0"/>
              </a:spcAft>
              <a:buClrTx/>
              <a:buSzPct val="90000"/>
              <a:buFont typeface="Arial" panose="020B0604020202020204" pitchFamily="34" charset="0"/>
              <a:buChar char="•"/>
              <a:tabLst/>
              <a:defRPr/>
            </a:pPr>
            <a:r>
              <a:rPr lang="en-US" altLang="zh-CN" sz="2400" dirty="0"/>
              <a:t>Leverage Inter-Cluster L1 Communication</a:t>
            </a:r>
          </a:p>
          <a:p>
            <a:pPr lvl="1">
              <a:defRPr/>
            </a:pPr>
            <a:r>
              <a:rPr lang="en-US" altLang="zh-CN" sz="2000" dirty="0"/>
              <a:t>Reuse tiles, reduce HBM accesses, save BW limitation</a:t>
            </a:r>
          </a:p>
          <a:p>
            <a:pPr lvl="1">
              <a:defRPr/>
            </a:pPr>
            <a:r>
              <a:rPr lang="en-US" altLang="zh-CN" sz="2000" dirty="0"/>
              <a:t>Need “smart” tile mapping and scheduling</a:t>
            </a:r>
          </a:p>
        </p:txBody>
      </p:sp>
      <p:sp>
        <p:nvSpPr>
          <p:cNvPr id="10" name="Title 1">
            <a:extLst>
              <a:ext uri="{FF2B5EF4-FFF2-40B4-BE49-F238E27FC236}">
                <a16:creationId xmlns:a16="http://schemas.microsoft.com/office/drawing/2014/main" id="{AF539B90-1708-A753-9759-BB964C783E17}"/>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Run Ahead into M3-WP1 -- GEMM Dataflow Mapping</a:t>
            </a:r>
          </a:p>
        </p:txBody>
      </p:sp>
      <p:sp>
        <p:nvSpPr>
          <p:cNvPr id="4" name="灯片编号占位符 3">
            <a:extLst>
              <a:ext uri="{FF2B5EF4-FFF2-40B4-BE49-F238E27FC236}">
                <a16:creationId xmlns:a16="http://schemas.microsoft.com/office/drawing/2014/main" id="{BDCB057E-2C91-C1AB-CE99-509FB5C188A4}"/>
              </a:ext>
            </a:extLst>
          </p:cNvPr>
          <p:cNvSpPr>
            <a:spLocks noGrp="1"/>
          </p:cNvSpPr>
          <p:nvPr>
            <p:ph type="sldNum" sz="quarter" idx="12"/>
          </p:nvPr>
        </p:nvSpPr>
        <p:spPr/>
        <p:txBody>
          <a:bodyPr/>
          <a:lstStyle/>
          <a:p>
            <a:fld id="{5CDD8BBF-345E-4024-ADB0-843CB582CCD3}" type="slidenum">
              <a:rPr lang="zh-CN" altLang="en-US" smtClean="0"/>
              <a:t>18</a:t>
            </a:fld>
            <a:endParaRPr lang="zh-CN" altLang="en-US"/>
          </a:p>
        </p:txBody>
      </p:sp>
    </p:spTree>
    <p:extLst>
      <p:ext uri="{BB962C8B-B14F-4D97-AF65-F5344CB8AC3E}">
        <p14:creationId xmlns:p14="http://schemas.microsoft.com/office/powerpoint/2010/main" val="639898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5702D-CE7E-CA6E-361C-D4498872464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440923A-8A99-B2F6-6A98-26C4ED082B08}"/>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Run Ahead into M3-WP1 -- GEMM Dataflow Mapping</a:t>
            </a:r>
          </a:p>
        </p:txBody>
      </p:sp>
      <p:sp>
        <p:nvSpPr>
          <p:cNvPr id="13" name="Content Placeholder 2">
            <a:extLst>
              <a:ext uri="{FF2B5EF4-FFF2-40B4-BE49-F238E27FC236}">
                <a16:creationId xmlns:a16="http://schemas.microsoft.com/office/drawing/2014/main" id="{24E694BA-94A4-2A08-C12A-0B83C9211CEA}"/>
              </a:ext>
            </a:extLst>
          </p:cNvPr>
          <p:cNvSpPr txBox="1">
            <a:spLocks/>
          </p:cNvSpPr>
          <p:nvPr/>
        </p:nvSpPr>
        <p:spPr>
          <a:xfrm>
            <a:off x="316500" y="690880"/>
            <a:ext cx="8695420" cy="1262751"/>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ct val="100000"/>
              </a:lnSpc>
              <a:spcBef>
                <a:spcPts val="1270"/>
              </a:spcBef>
              <a:spcAft>
                <a:spcPts val="0"/>
              </a:spcAft>
              <a:buClrTx/>
              <a:buSzPct val="90000"/>
              <a:buFont typeface="Arial" panose="020B0604020202020204" pitchFamily="34" charset="0"/>
              <a:buChar char="•"/>
              <a:tabLst/>
              <a:defRPr/>
            </a:pPr>
            <a:r>
              <a:rPr lang="en-US" altLang="zh-CN" sz="2400" dirty="0"/>
              <a:t>An example solution of inter-cluster dataflow for large GEMM.</a:t>
            </a:r>
          </a:p>
        </p:txBody>
      </p:sp>
      <p:sp>
        <p:nvSpPr>
          <p:cNvPr id="2" name="灯片编号占位符 1">
            <a:extLst>
              <a:ext uri="{FF2B5EF4-FFF2-40B4-BE49-F238E27FC236}">
                <a16:creationId xmlns:a16="http://schemas.microsoft.com/office/drawing/2014/main" id="{44E1509A-DB52-0DAB-E2FE-0E552BCC254F}"/>
              </a:ext>
            </a:extLst>
          </p:cNvPr>
          <p:cNvSpPr>
            <a:spLocks noGrp="1"/>
          </p:cNvSpPr>
          <p:nvPr>
            <p:ph type="sldNum" sz="quarter" idx="12"/>
          </p:nvPr>
        </p:nvSpPr>
        <p:spPr/>
        <p:txBody>
          <a:bodyPr/>
          <a:lstStyle/>
          <a:p>
            <a:fld id="{5CDD8BBF-345E-4024-ADB0-843CB582CCD3}" type="slidenum">
              <a:rPr lang="zh-CN" altLang="en-US" smtClean="0"/>
              <a:t>19</a:t>
            </a:fld>
            <a:endParaRPr lang="zh-CN" altLang="en-US"/>
          </a:p>
        </p:txBody>
      </p:sp>
      <p:pic>
        <p:nvPicPr>
          <p:cNvPr id="5" name="图片 4" descr="表格&#10;&#10;描述已自动生成">
            <a:extLst>
              <a:ext uri="{FF2B5EF4-FFF2-40B4-BE49-F238E27FC236}">
                <a16:creationId xmlns:a16="http://schemas.microsoft.com/office/drawing/2014/main" id="{C684BB81-AF6F-F9C6-3C84-695741246A2B}"/>
              </a:ext>
            </a:extLst>
          </p:cNvPr>
          <p:cNvPicPr>
            <a:picLocks noChangeAspect="1"/>
          </p:cNvPicPr>
          <p:nvPr/>
        </p:nvPicPr>
        <p:blipFill>
          <a:blip r:embed="rId2">
            <a:extLst>
              <a:ext uri="{28A0092B-C50C-407E-A947-70E740481C1C}">
                <a14:useLocalDpi xmlns:a14="http://schemas.microsoft.com/office/drawing/2010/main" val="0"/>
              </a:ext>
            </a:extLst>
          </a:blip>
          <a:srcRect l="5893" t="11538" r="7679" b="5555"/>
          <a:stretch/>
        </p:blipFill>
        <p:spPr>
          <a:xfrm>
            <a:off x="1360713" y="1137790"/>
            <a:ext cx="9895115" cy="5339209"/>
          </a:xfrm>
          <a:prstGeom prst="rect">
            <a:avLst/>
          </a:prstGeom>
        </p:spPr>
      </p:pic>
    </p:spTree>
    <p:extLst>
      <p:ext uri="{BB962C8B-B14F-4D97-AF65-F5344CB8AC3E}">
        <p14:creationId xmlns:p14="http://schemas.microsoft.com/office/powerpoint/2010/main" val="306887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818F7-DE2C-5D94-7F48-99FE3876684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0E2AC03-6072-FAAC-3B9F-7DB833D974E4}"/>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Motivation of SoftHier Project</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7DEDDC93-1053-4101-9ECB-556ADBD37267}"/>
              </a:ext>
            </a:extLst>
          </p:cNvPr>
          <p:cNvSpPr txBox="1">
            <a:spLocks/>
          </p:cNvSpPr>
          <p:nvPr/>
        </p:nvSpPr>
        <p:spPr>
          <a:xfrm>
            <a:off x="316500" y="750602"/>
            <a:ext cx="11875500" cy="580259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ts val="2700"/>
              </a:lnSpc>
              <a:spcBef>
                <a:spcPts val="1270"/>
              </a:spcBef>
              <a:spcAft>
                <a:spcPts val="0"/>
              </a:spcAft>
              <a:buClrTx/>
              <a:buSzPct val="90000"/>
              <a:buFont typeface="Arial" panose="020B0604020202020204" pitchFamily="34" charset="0"/>
              <a:buChar char="•"/>
              <a:tabLst/>
              <a:defRPr/>
            </a:pPr>
            <a:r>
              <a:rPr lang="en-US" altLang="zh-CN" sz="2400" dirty="0"/>
              <a:t>End of Dennard Scaling</a:t>
            </a:r>
          </a:p>
          <a:p>
            <a:pPr lvl="1">
              <a:lnSpc>
                <a:spcPts val="2700"/>
              </a:lnSpc>
              <a:defRPr/>
            </a:pPr>
            <a:r>
              <a:rPr lang="en-US" altLang="zh-CN" sz="1800" dirty="0"/>
              <a:t>Leads to </a:t>
            </a:r>
            <a:r>
              <a:rPr lang="en-US" altLang="zh-CN" sz="1800" b="1" dirty="0"/>
              <a:t>"power wall"</a:t>
            </a:r>
            <a:r>
              <a:rPr lang="en-US" altLang="zh-CN" sz="1800" dirty="0"/>
              <a:t> across computing systems, from mobile to supercomputers.</a:t>
            </a:r>
          </a:p>
          <a:p>
            <a:pPr lvl="1">
              <a:lnSpc>
                <a:spcPts val="2700"/>
              </a:lnSpc>
              <a:defRPr/>
            </a:pPr>
            <a:r>
              <a:rPr lang="en-US" altLang="zh-CN" sz="1800" b="1" dirty="0"/>
              <a:t>Hardware-software codesign</a:t>
            </a:r>
            <a:r>
              <a:rPr lang="en-US" altLang="zh-CN" sz="1800" dirty="0"/>
              <a:t> critical to improving performance under tight power constraints.</a:t>
            </a:r>
            <a:endParaRPr lang="en-US" altLang="zh-CN" sz="2400" dirty="0"/>
          </a:p>
          <a:p>
            <a:pPr>
              <a:lnSpc>
                <a:spcPts val="2700"/>
              </a:lnSpc>
              <a:defRPr/>
            </a:pPr>
            <a:r>
              <a:rPr lang="en-US" altLang="zh-CN" sz="2400" dirty="0"/>
              <a:t>Shift to Massively Parallel Architectures</a:t>
            </a:r>
          </a:p>
          <a:p>
            <a:pPr lvl="1">
              <a:lnSpc>
                <a:spcPts val="2700"/>
              </a:lnSpc>
              <a:defRPr/>
            </a:pPr>
            <a:r>
              <a:rPr lang="en-US" altLang="zh-CN" sz="1800" dirty="0"/>
              <a:t>Scaling to </a:t>
            </a:r>
            <a:r>
              <a:rPr lang="en-US" altLang="zh-CN" sz="1800" b="1" dirty="0"/>
              <a:t>thousands of Processing Elements (PEs)</a:t>
            </a:r>
            <a:r>
              <a:rPr lang="en-US" altLang="zh-CN" sz="1800" dirty="0"/>
              <a:t> essential for power-efficient performance.</a:t>
            </a:r>
          </a:p>
          <a:p>
            <a:pPr lvl="1">
              <a:lnSpc>
                <a:spcPts val="2700"/>
              </a:lnSpc>
              <a:defRPr/>
            </a:pPr>
            <a:r>
              <a:rPr lang="en-US" altLang="zh-CN" sz="1800" b="1" dirty="0"/>
              <a:t>Embarrassingly parallel workloads</a:t>
            </a:r>
            <a:r>
              <a:rPr lang="en-US" altLang="zh-CN" sz="1800" dirty="0"/>
              <a:t> (e.g., ML, large-scale simulations) driving the need for </a:t>
            </a:r>
            <a:r>
              <a:rPr lang="en-US" altLang="zh-CN" sz="1800" b="1" dirty="0"/>
              <a:t>KiloPE architectures</a:t>
            </a:r>
            <a:r>
              <a:rPr lang="en-US" altLang="zh-CN" sz="1800" dirty="0"/>
              <a:t>.</a:t>
            </a:r>
          </a:p>
          <a:p>
            <a:pPr>
              <a:lnSpc>
                <a:spcPts val="2700"/>
              </a:lnSpc>
              <a:defRPr/>
            </a:pPr>
            <a:r>
              <a:rPr lang="en-US" altLang="zh-CN" sz="2400" dirty="0"/>
              <a:t>Core Challenges </a:t>
            </a:r>
            <a:r>
              <a:rPr lang="en-US" altLang="zh-CN" sz="2400"/>
              <a:t>in Memory </a:t>
            </a:r>
            <a:r>
              <a:rPr lang="en-US" altLang="zh-CN" sz="2400" dirty="0"/>
              <a:t>Hierarchy</a:t>
            </a:r>
          </a:p>
          <a:p>
            <a:pPr lvl="1">
              <a:lnSpc>
                <a:spcPts val="2700"/>
              </a:lnSpc>
              <a:defRPr/>
            </a:pPr>
            <a:r>
              <a:rPr lang="en-US" altLang="zh-CN" sz="1800" dirty="0"/>
              <a:t>Instruction Memory Bottlenecks</a:t>
            </a:r>
          </a:p>
          <a:p>
            <a:pPr lvl="2">
              <a:lnSpc>
                <a:spcPts val="2700"/>
              </a:lnSpc>
              <a:defRPr/>
            </a:pPr>
            <a:r>
              <a:rPr lang="en-US" altLang="zh-CN" sz="1588" dirty="0"/>
              <a:t>Demand for </a:t>
            </a:r>
            <a:r>
              <a:rPr lang="en-US" altLang="zh-CN" sz="1588" b="1" dirty="0"/>
              <a:t>domain-specific ISAs</a:t>
            </a:r>
            <a:r>
              <a:rPr lang="en-US" altLang="zh-CN" sz="1588" dirty="0"/>
              <a:t> (e.g., vector, tensor operations) to efficiently manage thousands of operations with single instructions.</a:t>
            </a:r>
          </a:p>
          <a:p>
            <a:pPr lvl="2">
              <a:lnSpc>
                <a:spcPts val="2700"/>
              </a:lnSpc>
              <a:defRPr/>
            </a:pPr>
            <a:r>
              <a:rPr lang="en-US" altLang="zh-CN" sz="1588" dirty="0"/>
              <a:t>Amortizing instruction fetches reduces energy impact on the instruction memory.</a:t>
            </a:r>
          </a:p>
          <a:p>
            <a:pPr lvl="1">
              <a:lnSpc>
                <a:spcPts val="2700"/>
              </a:lnSpc>
              <a:defRPr/>
            </a:pPr>
            <a:r>
              <a:rPr lang="en-US" altLang="zh-CN" sz="1800" dirty="0"/>
              <a:t>Data Memory Bottlenecks (The </a:t>
            </a:r>
            <a:r>
              <a:rPr lang="en-US" altLang="zh-CN" sz="1800" b="1" dirty="0"/>
              <a:t>"Memory Wall"</a:t>
            </a:r>
            <a:r>
              <a:rPr lang="en-US" altLang="zh-CN" sz="1800" dirty="0"/>
              <a:t>)</a:t>
            </a:r>
          </a:p>
          <a:p>
            <a:pPr lvl="2">
              <a:lnSpc>
                <a:spcPts val="2700"/>
              </a:lnSpc>
              <a:defRPr/>
            </a:pPr>
            <a:r>
              <a:rPr lang="en-US" altLang="zh-CN" sz="1588" b="1" dirty="0"/>
              <a:t>High-bandwidth</a:t>
            </a:r>
            <a:r>
              <a:rPr lang="en-US" altLang="zh-CN" sz="1588" dirty="0"/>
              <a:t> demands from PEs challenge traditional memory architectures.</a:t>
            </a:r>
          </a:p>
          <a:p>
            <a:pPr lvl="2">
              <a:lnSpc>
                <a:spcPts val="2700"/>
              </a:lnSpc>
              <a:defRPr/>
            </a:pPr>
            <a:r>
              <a:rPr lang="en-US" altLang="zh-CN" sz="1588" dirty="0"/>
              <a:t>Scaling KiloPEs requires </a:t>
            </a:r>
            <a:r>
              <a:rPr lang="en-US" altLang="zh-CN" sz="1588" b="1" dirty="0"/>
              <a:t>novel solutions beyond classical cache hierarchies</a:t>
            </a:r>
            <a:r>
              <a:rPr lang="en-US" altLang="zh-CN" sz="1588" dirty="0"/>
              <a:t>.</a:t>
            </a:r>
          </a:p>
        </p:txBody>
      </p:sp>
      <p:sp>
        <p:nvSpPr>
          <p:cNvPr id="2" name="灯片编号占位符 1">
            <a:extLst>
              <a:ext uri="{FF2B5EF4-FFF2-40B4-BE49-F238E27FC236}">
                <a16:creationId xmlns:a16="http://schemas.microsoft.com/office/drawing/2014/main" id="{75FE61C5-E474-1401-E6CA-EB887AB35398}"/>
              </a:ext>
            </a:extLst>
          </p:cNvPr>
          <p:cNvSpPr>
            <a:spLocks noGrp="1"/>
          </p:cNvSpPr>
          <p:nvPr>
            <p:ph type="sldNum" sz="quarter" idx="12"/>
          </p:nvPr>
        </p:nvSpPr>
        <p:spPr/>
        <p:txBody>
          <a:bodyPr/>
          <a:lstStyle/>
          <a:p>
            <a:fld id="{5CDD8BBF-345E-4024-ADB0-843CB582CCD3}" type="slidenum">
              <a:rPr lang="zh-CN" altLang="en-US" smtClean="0"/>
              <a:t>2</a:t>
            </a:fld>
            <a:endParaRPr lang="zh-CN" altLang="en-US" dirty="0"/>
          </a:p>
        </p:txBody>
      </p:sp>
    </p:spTree>
    <p:extLst>
      <p:ext uri="{BB962C8B-B14F-4D97-AF65-F5344CB8AC3E}">
        <p14:creationId xmlns:p14="http://schemas.microsoft.com/office/powerpoint/2010/main" val="629809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19E2D-C85E-F140-28B6-D39606DF5692}"/>
            </a:ext>
          </a:extLst>
        </p:cNvPr>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AA71C027-907B-26D4-AF1F-3E89A0F74E8D}"/>
              </a:ext>
            </a:extLst>
          </p:cNvPr>
          <p:cNvGraphicFramePr>
            <a:graphicFrameLocks/>
          </p:cNvGraphicFramePr>
          <p:nvPr/>
        </p:nvGraphicFramePr>
        <p:xfrm>
          <a:off x="2428241" y="1311867"/>
          <a:ext cx="8985568" cy="5125356"/>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9173D758-41FB-9584-9B4E-F2853DBEA599}"/>
              </a:ext>
            </a:extLst>
          </p:cNvPr>
          <p:cNvSpPr txBox="1"/>
          <p:nvPr/>
        </p:nvSpPr>
        <p:spPr>
          <a:xfrm>
            <a:off x="5164939" y="6127752"/>
            <a:ext cx="2624937" cy="307777"/>
          </a:xfrm>
          <a:prstGeom prst="rect">
            <a:avLst/>
          </a:prstGeom>
          <a:noFill/>
        </p:spPr>
        <p:txBody>
          <a:bodyPr wrap="square">
            <a:spAutoFit/>
          </a:bodyPr>
          <a:lstStyle/>
          <a:p>
            <a:r>
              <a:rPr lang="en-US" altLang="zh-CN" sz="1400" b="1" dirty="0"/>
              <a:t>TCDM Size in Cluster:</a:t>
            </a:r>
            <a:endParaRPr lang="zh-CN" altLang="en-US" sz="1400" b="1" dirty="0"/>
          </a:p>
        </p:txBody>
      </p:sp>
      <p:cxnSp>
        <p:nvCxnSpPr>
          <p:cNvPr id="8" name="直接连接符 7">
            <a:extLst>
              <a:ext uri="{FF2B5EF4-FFF2-40B4-BE49-F238E27FC236}">
                <a16:creationId xmlns:a16="http://schemas.microsoft.com/office/drawing/2014/main" id="{9128CB4C-7124-90E1-1E27-7EF3030D4DA9}"/>
              </a:ext>
            </a:extLst>
          </p:cNvPr>
          <p:cNvCxnSpPr>
            <a:cxnSpLocks/>
          </p:cNvCxnSpPr>
          <p:nvPr/>
        </p:nvCxnSpPr>
        <p:spPr>
          <a:xfrm>
            <a:off x="5321300" y="6435529"/>
            <a:ext cx="5918200" cy="0"/>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2AE12DA5-277F-6569-B993-A4B4BB33928A}"/>
              </a:ext>
            </a:extLst>
          </p:cNvPr>
          <p:cNvSpPr txBox="1"/>
          <p:nvPr/>
        </p:nvSpPr>
        <p:spPr>
          <a:xfrm>
            <a:off x="5164938" y="6469397"/>
            <a:ext cx="6427622" cy="307777"/>
          </a:xfrm>
          <a:prstGeom prst="rect">
            <a:avLst/>
          </a:prstGeom>
          <a:noFill/>
        </p:spPr>
        <p:txBody>
          <a:bodyPr wrap="square">
            <a:spAutoFit/>
          </a:bodyPr>
          <a:lstStyle/>
          <a:p>
            <a:r>
              <a:rPr lang="en-US" altLang="zh-CN" sz="1400" b="1" dirty="0"/>
              <a:t>Max Tile Dimension:       </a:t>
            </a:r>
            <a:r>
              <a:rPr lang="en-US" altLang="zh-CN" sz="1400" dirty="0"/>
              <a:t>32               64              128            256            512           1024</a:t>
            </a:r>
            <a:endParaRPr lang="zh-CN" altLang="en-US" sz="1400" dirty="0"/>
          </a:p>
        </p:txBody>
      </p:sp>
      <p:sp>
        <p:nvSpPr>
          <p:cNvPr id="7" name="Content Placeholder 2">
            <a:extLst>
              <a:ext uri="{FF2B5EF4-FFF2-40B4-BE49-F238E27FC236}">
                <a16:creationId xmlns:a16="http://schemas.microsoft.com/office/drawing/2014/main" id="{3B87EF34-BF3E-3728-FA0A-9E3D52BF274E}"/>
              </a:ext>
            </a:extLst>
          </p:cNvPr>
          <p:cNvSpPr txBox="1">
            <a:spLocks/>
          </p:cNvSpPr>
          <p:nvPr/>
        </p:nvSpPr>
        <p:spPr>
          <a:xfrm>
            <a:off x="316501" y="690880"/>
            <a:ext cx="4702540" cy="5618480"/>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ct val="100000"/>
              </a:lnSpc>
              <a:spcBef>
                <a:spcPts val="1270"/>
              </a:spcBef>
              <a:spcAft>
                <a:spcPts val="0"/>
              </a:spcAft>
              <a:buClrTx/>
              <a:buSzPct val="90000"/>
              <a:buFont typeface="Arial" panose="020B0604020202020204" pitchFamily="34" charset="0"/>
              <a:buChar char="•"/>
              <a:tabLst/>
              <a:defRPr/>
            </a:pPr>
            <a:r>
              <a:rPr lang="en-US" altLang="zh-CN" sz="2400" dirty="0"/>
              <a:t>Benchmark GEMM</a:t>
            </a:r>
          </a:p>
          <a:p>
            <a:pPr lvl="1">
              <a:defRPr/>
            </a:pPr>
            <a:r>
              <a:rPr lang="en-US" altLang="zh-CN" sz="2000" dirty="0"/>
              <a:t>16384 x 16384 x 16384</a:t>
            </a:r>
          </a:p>
          <a:p>
            <a:pPr lvl="1">
              <a:defRPr/>
            </a:pPr>
            <a:r>
              <a:rPr lang="en-US" altLang="zh-CN" sz="2000" dirty="0"/>
              <a:t>GEMM data type = FP16</a:t>
            </a:r>
          </a:p>
          <a:p>
            <a:pPr lvl="1">
              <a:defRPr/>
            </a:pPr>
            <a:r>
              <a:rPr lang="en-US" altLang="zh-CN" sz="2000" dirty="0"/>
              <a:t>8 TFLOPs RedMule per cluster</a:t>
            </a:r>
          </a:p>
          <a:p>
            <a:pPr lvl="1">
              <a:defRPr/>
            </a:pPr>
            <a:r>
              <a:rPr lang="en-US" altLang="zh-CN" sz="2000" dirty="0"/>
              <a:t>NoC link data width = 1024b</a:t>
            </a:r>
          </a:p>
          <a:p>
            <a:pPr>
              <a:defRPr/>
            </a:pPr>
            <a:r>
              <a:rPr lang="en-US" altLang="zh-CN" sz="2423" dirty="0"/>
              <a:t>Scale-out SoftHier System</a:t>
            </a:r>
          </a:p>
          <a:p>
            <a:pPr lvl="1">
              <a:defRPr/>
            </a:pPr>
            <a:r>
              <a:rPr lang="en-US" altLang="zh-CN" sz="2000" dirty="0"/>
              <a:t>4x4     Clusters + 16 HBM2E channels</a:t>
            </a:r>
          </a:p>
          <a:p>
            <a:pPr lvl="1">
              <a:defRPr/>
            </a:pPr>
            <a:r>
              <a:rPr lang="en-US" altLang="zh-CN" sz="2000" dirty="0"/>
              <a:t>8x8     Clusters + 32 HBM2E channels</a:t>
            </a:r>
          </a:p>
          <a:p>
            <a:pPr lvl="1">
              <a:defRPr/>
            </a:pPr>
            <a:r>
              <a:rPr lang="en-US" altLang="zh-CN" sz="2000" dirty="0"/>
              <a:t>16x16 Clusters + 64 HBM2E channels</a:t>
            </a:r>
          </a:p>
          <a:p>
            <a:pPr lvl="2">
              <a:defRPr/>
            </a:pPr>
            <a:r>
              <a:rPr lang="en-US" altLang="zh-CN" sz="1788" dirty="0"/>
              <a:t>2048 TFLOPS @FP16</a:t>
            </a:r>
          </a:p>
          <a:p>
            <a:pPr lvl="2">
              <a:defRPr/>
            </a:pPr>
            <a:r>
              <a:rPr lang="en-US" altLang="zh-CN" sz="1788" dirty="0"/>
              <a:t>3.2 TB/s HBM BW</a:t>
            </a:r>
          </a:p>
          <a:p>
            <a:pPr lvl="1">
              <a:defRPr/>
            </a:pPr>
            <a:endParaRPr lang="en-US" altLang="zh-CN" sz="2000" dirty="0"/>
          </a:p>
        </p:txBody>
      </p:sp>
      <p:sp>
        <p:nvSpPr>
          <p:cNvPr id="3" name="Rectangle 7">
            <a:extLst>
              <a:ext uri="{FF2B5EF4-FFF2-40B4-BE49-F238E27FC236}">
                <a16:creationId xmlns:a16="http://schemas.microsoft.com/office/drawing/2014/main" id="{84FB8983-8A1D-08BA-0576-C993968ACD3C}"/>
              </a:ext>
            </a:extLst>
          </p:cNvPr>
          <p:cNvSpPr/>
          <p:nvPr/>
        </p:nvSpPr>
        <p:spPr>
          <a:xfrm>
            <a:off x="3977097" y="791242"/>
            <a:ext cx="5685064" cy="1555717"/>
          </a:xfrm>
          <a:prstGeom prst="rect">
            <a:avLst/>
          </a:prstGeom>
          <a:solidFill>
            <a:schemeClr val="accent3">
              <a:alpha val="12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72000" rIns="144000" bIns="72000" numCol="1" spcCol="0" rtlCol="0" fromWordArt="0" anchor="ctr" anchorCtr="0" forceAA="0" compatLnSpc="1">
            <a:noAutofit/>
          </a:bodyPr>
          <a:lstStyle/>
          <a:p>
            <a:pPr algn="ctr"/>
            <a:r>
              <a:rPr lang="en-US" altLang="zh-CN" sz="2400" b="1" i="1" dirty="0">
                <a:solidFill>
                  <a:schemeClr val="accent3"/>
                </a:solidFill>
                <a:latin typeface="+mj-lt"/>
              </a:rPr>
              <a:t>Key Results</a:t>
            </a:r>
            <a:r>
              <a:rPr lang="en-US" altLang="zh-CN" sz="2400" i="1" dirty="0">
                <a:solidFill>
                  <a:schemeClr val="accent3"/>
                </a:solidFill>
                <a:latin typeface="+mj-lt"/>
              </a:rPr>
              <a:t>: </a:t>
            </a:r>
            <a:r>
              <a:rPr lang="en-US" altLang="zh-CN" sz="2400" dirty="0">
                <a:solidFill>
                  <a:srgbClr val="168638"/>
                </a:solidFill>
                <a:latin typeface="Calibri"/>
              </a:rPr>
              <a:t>Enabling cluster-to-cluster comm is scalable, which reduces off-chip traffic and no need to increase L1 size for better compute utilization when scaling out</a:t>
            </a:r>
            <a:endParaRPr kumimoji="0" lang="en-US" altLang="zh-CN" sz="128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B803C9E-8048-BF61-8A60-BF523C6BCF35}"/>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Run Ahead into M3-WP1 -- GEMM Dataflow Mapping</a:t>
            </a:r>
          </a:p>
        </p:txBody>
      </p:sp>
      <p:sp>
        <p:nvSpPr>
          <p:cNvPr id="4" name="灯片编号占位符 3">
            <a:extLst>
              <a:ext uri="{FF2B5EF4-FFF2-40B4-BE49-F238E27FC236}">
                <a16:creationId xmlns:a16="http://schemas.microsoft.com/office/drawing/2014/main" id="{1E52F1DC-EC6C-96A2-D320-4F34BD312658}"/>
              </a:ext>
            </a:extLst>
          </p:cNvPr>
          <p:cNvSpPr>
            <a:spLocks noGrp="1"/>
          </p:cNvSpPr>
          <p:nvPr>
            <p:ph type="sldNum" sz="quarter" idx="12"/>
          </p:nvPr>
        </p:nvSpPr>
        <p:spPr/>
        <p:txBody>
          <a:bodyPr/>
          <a:lstStyle/>
          <a:p>
            <a:fld id="{5CDD8BBF-345E-4024-ADB0-843CB582CCD3}" type="slidenum">
              <a:rPr lang="zh-CN" altLang="en-US" smtClean="0"/>
              <a:t>20</a:t>
            </a:fld>
            <a:endParaRPr lang="zh-CN" altLang="en-US"/>
          </a:p>
        </p:txBody>
      </p:sp>
    </p:spTree>
    <p:extLst>
      <p:ext uri="{BB962C8B-B14F-4D97-AF65-F5344CB8AC3E}">
        <p14:creationId xmlns:p14="http://schemas.microsoft.com/office/powerpoint/2010/main" val="749825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E40B-1B15-1D32-CE2A-568A79DCBD2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F95C4FE-B8F5-8D93-2DBB-A6365C3CBA82}"/>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Run Ahead into M3-WP1 -- GEMM Dataflow Mapping</a:t>
            </a:r>
          </a:p>
        </p:txBody>
      </p:sp>
      <p:sp>
        <p:nvSpPr>
          <p:cNvPr id="2" name="Content Placeholder 2">
            <a:extLst>
              <a:ext uri="{FF2B5EF4-FFF2-40B4-BE49-F238E27FC236}">
                <a16:creationId xmlns:a16="http://schemas.microsoft.com/office/drawing/2014/main" id="{B428365C-3467-FCEE-3C79-22780B7D296D}"/>
              </a:ext>
            </a:extLst>
          </p:cNvPr>
          <p:cNvSpPr txBox="1">
            <a:spLocks/>
          </p:cNvSpPr>
          <p:nvPr/>
        </p:nvSpPr>
        <p:spPr>
          <a:xfrm>
            <a:off x="316500" y="690880"/>
            <a:ext cx="9244060" cy="5024120"/>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ct val="100000"/>
              </a:lnSpc>
              <a:spcBef>
                <a:spcPts val="1270"/>
              </a:spcBef>
              <a:spcAft>
                <a:spcPts val="0"/>
              </a:spcAft>
              <a:buClrTx/>
              <a:buSzPct val="90000"/>
              <a:buFont typeface="Arial" panose="020B0604020202020204" pitchFamily="34" charset="0"/>
              <a:buChar char="•"/>
              <a:tabLst/>
              <a:defRPr/>
            </a:pPr>
            <a:r>
              <a:rPr lang="en-US" altLang="zh-CN" sz="2400" dirty="0"/>
              <a:t>Explore More GEMM Dataflow</a:t>
            </a:r>
          </a:p>
          <a:p>
            <a:pPr lvl="1">
              <a:defRPr/>
            </a:pPr>
            <a:r>
              <a:rPr lang="en-US" altLang="zh-CN" sz="2000" dirty="0"/>
              <a:t>1.</a:t>
            </a:r>
            <a:r>
              <a:rPr lang="zh-CN" altLang="en-US" sz="2000" dirty="0"/>
              <a:t> </a:t>
            </a:r>
            <a:r>
              <a:rPr lang="en-US" altLang="zh-CN" sz="2000" dirty="0"/>
              <a:t>On-chip shuffling – double buffering {compute, on-chip transfer}</a:t>
            </a:r>
          </a:p>
          <a:p>
            <a:pPr lvl="1">
              <a:defRPr/>
            </a:pPr>
            <a:r>
              <a:rPr lang="en-US" altLang="zh-CN" sz="2000" dirty="0"/>
              <a:t>2. On-chip shuffling – triple buffering {compute, on-chip transfer, off-chip transfer}</a:t>
            </a:r>
          </a:p>
          <a:p>
            <a:pPr lvl="1">
              <a:defRPr/>
            </a:pPr>
            <a:r>
              <a:rPr lang="en-US" altLang="zh-CN" sz="2000" dirty="0"/>
              <a:t>3. Systolic-wise streaming – double buffering {compute, neighbor node transfer}</a:t>
            </a:r>
          </a:p>
          <a:p>
            <a:pPr>
              <a:defRPr/>
            </a:pPr>
            <a:r>
              <a:rPr lang="en-US" altLang="zh-CN" sz="2423" dirty="0"/>
              <a:t>Benchmark GEMM</a:t>
            </a:r>
          </a:p>
          <a:p>
            <a:pPr lvl="1">
              <a:defRPr/>
            </a:pPr>
            <a:r>
              <a:rPr lang="en-US" altLang="zh-CN" sz="2000" dirty="0"/>
              <a:t>16384 x 16384 x 16384</a:t>
            </a:r>
          </a:p>
          <a:p>
            <a:pPr lvl="1">
              <a:defRPr/>
            </a:pPr>
            <a:r>
              <a:rPr lang="en-US" altLang="zh-CN" sz="2000" dirty="0"/>
              <a:t>GEMM data type = FP16</a:t>
            </a:r>
          </a:p>
          <a:p>
            <a:pPr lvl="1">
              <a:defRPr/>
            </a:pPr>
            <a:r>
              <a:rPr lang="en-US" altLang="zh-CN" sz="2000" dirty="0"/>
              <a:t>8 TFLOPs RedMule, 1MB L1 per Cluster</a:t>
            </a:r>
          </a:p>
          <a:p>
            <a:pPr lvl="1">
              <a:defRPr/>
            </a:pPr>
            <a:r>
              <a:rPr lang="en-US" altLang="zh-CN" sz="2000" dirty="0"/>
              <a:t>8x8 Clusters + 32 HBM2E channels</a:t>
            </a:r>
          </a:p>
          <a:p>
            <a:pPr>
              <a:defRPr/>
            </a:pPr>
            <a:r>
              <a:rPr lang="en-US" altLang="zh-CN" sz="2423" dirty="0"/>
              <a:t>Result</a:t>
            </a:r>
          </a:p>
          <a:p>
            <a:pPr lvl="1">
              <a:defRPr/>
            </a:pPr>
            <a:r>
              <a:rPr lang="en-US" altLang="zh-CN" sz="2000" dirty="0"/>
              <a:t>Systolic streaming is better</a:t>
            </a:r>
          </a:p>
          <a:p>
            <a:pPr lvl="2">
              <a:defRPr/>
            </a:pPr>
            <a:r>
              <a:rPr lang="en-US" altLang="zh-CN" sz="1788" dirty="0"/>
              <a:t>Require narrower NoC link data width</a:t>
            </a:r>
          </a:p>
          <a:p>
            <a:pPr marL="0" indent="0">
              <a:buNone/>
              <a:defRPr/>
            </a:pPr>
            <a:endParaRPr lang="en-US" altLang="zh-CN" sz="2423" dirty="0"/>
          </a:p>
        </p:txBody>
      </p:sp>
      <p:pic>
        <p:nvPicPr>
          <p:cNvPr id="3" name="图片 2" descr="图片包含 图形用户界面&#10;&#10;描述已自动生成">
            <a:extLst>
              <a:ext uri="{FF2B5EF4-FFF2-40B4-BE49-F238E27FC236}">
                <a16:creationId xmlns:a16="http://schemas.microsoft.com/office/drawing/2014/main" id="{7D7D75A0-9875-6D1C-E6BF-55110D257452}"/>
              </a:ext>
            </a:extLst>
          </p:cNvPr>
          <p:cNvPicPr>
            <a:picLocks noChangeAspect="1"/>
          </p:cNvPicPr>
          <p:nvPr/>
        </p:nvPicPr>
        <p:blipFill rotWithShape="1">
          <a:blip r:embed="rId2">
            <a:extLst>
              <a:ext uri="{28A0092B-C50C-407E-A947-70E740481C1C}">
                <a14:useLocalDpi xmlns:a14="http://schemas.microsoft.com/office/drawing/2010/main" val="0"/>
              </a:ext>
            </a:extLst>
          </a:blip>
          <a:srcRect l="27514" t="11976" r="31915" b="14052"/>
          <a:stretch/>
        </p:blipFill>
        <p:spPr>
          <a:xfrm>
            <a:off x="9775847" y="4641008"/>
            <a:ext cx="2134574" cy="2190020"/>
          </a:xfrm>
          <a:prstGeom prst="rect">
            <a:avLst/>
          </a:prstGeom>
        </p:spPr>
      </p:pic>
      <p:pic>
        <p:nvPicPr>
          <p:cNvPr id="5" name="图片 4" descr="表格&#10;&#10;描述已自动生成">
            <a:extLst>
              <a:ext uri="{FF2B5EF4-FFF2-40B4-BE49-F238E27FC236}">
                <a16:creationId xmlns:a16="http://schemas.microsoft.com/office/drawing/2014/main" id="{10B33DE5-7E4B-48F2-F043-4089F6BB6C00}"/>
              </a:ext>
            </a:extLst>
          </p:cNvPr>
          <p:cNvPicPr>
            <a:picLocks noChangeAspect="1"/>
          </p:cNvPicPr>
          <p:nvPr/>
        </p:nvPicPr>
        <p:blipFill rotWithShape="1">
          <a:blip r:embed="rId3">
            <a:extLst>
              <a:ext uri="{28A0092B-C50C-407E-A947-70E740481C1C}">
                <a14:useLocalDpi xmlns:a14="http://schemas.microsoft.com/office/drawing/2010/main" val="0"/>
              </a:ext>
            </a:extLst>
          </a:blip>
          <a:srcRect l="7609" t="11977" r="48999" b="12778"/>
          <a:stretch/>
        </p:blipFill>
        <p:spPr>
          <a:xfrm>
            <a:off x="9666102" y="26972"/>
            <a:ext cx="2244319" cy="2190020"/>
          </a:xfrm>
          <a:prstGeom prst="rect">
            <a:avLst/>
          </a:prstGeom>
        </p:spPr>
      </p:pic>
      <p:pic>
        <p:nvPicPr>
          <p:cNvPr id="6" name="图片 5" descr="表格&#10;&#10;描述已自动生成">
            <a:extLst>
              <a:ext uri="{FF2B5EF4-FFF2-40B4-BE49-F238E27FC236}">
                <a16:creationId xmlns:a16="http://schemas.microsoft.com/office/drawing/2014/main" id="{83F7C4B7-1CAA-5825-8E85-FEAE87D10618}"/>
              </a:ext>
            </a:extLst>
          </p:cNvPr>
          <p:cNvPicPr>
            <a:picLocks noChangeAspect="1"/>
          </p:cNvPicPr>
          <p:nvPr/>
        </p:nvPicPr>
        <p:blipFill rotWithShape="1">
          <a:blip r:embed="rId4">
            <a:extLst>
              <a:ext uri="{28A0092B-C50C-407E-A947-70E740481C1C}">
                <a14:useLocalDpi xmlns:a14="http://schemas.microsoft.com/office/drawing/2010/main" val="0"/>
              </a:ext>
            </a:extLst>
          </a:blip>
          <a:srcRect l="8084" t="11977" r="49124" b="12778"/>
          <a:stretch/>
        </p:blipFill>
        <p:spPr>
          <a:xfrm>
            <a:off x="9697207" y="2333990"/>
            <a:ext cx="2213214" cy="2190020"/>
          </a:xfrm>
          <a:prstGeom prst="rect">
            <a:avLst/>
          </a:prstGeom>
        </p:spPr>
      </p:pic>
      <p:graphicFrame>
        <p:nvGraphicFramePr>
          <p:cNvPr id="7" name="图表 6">
            <a:extLst>
              <a:ext uri="{FF2B5EF4-FFF2-40B4-BE49-F238E27FC236}">
                <a16:creationId xmlns:a16="http://schemas.microsoft.com/office/drawing/2014/main" id="{3E631212-DBE8-C5F5-6E9A-9767CCF4FCCC}"/>
              </a:ext>
            </a:extLst>
          </p:cNvPr>
          <p:cNvGraphicFramePr>
            <a:graphicFrameLocks/>
          </p:cNvGraphicFramePr>
          <p:nvPr>
            <p:extLst>
              <p:ext uri="{D42A27DB-BD31-4B8C-83A1-F6EECF244321}">
                <p14:modId xmlns:p14="http://schemas.microsoft.com/office/powerpoint/2010/main" val="2949739729"/>
              </p:ext>
            </p:extLst>
          </p:nvPr>
        </p:nvGraphicFramePr>
        <p:xfrm>
          <a:off x="4938530" y="2333990"/>
          <a:ext cx="4192770" cy="4622435"/>
        </p:xfrm>
        <a:graphic>
          <a:graphicData uri="http://schemas.openxmlformats.org/drawingml/2006/chart">
            <c:chart xmlns:c="http://schemas.openxmlformats.org/drawingml/2006/chart" xmlns:r="http://schemas.openxmlformats.org/officeDocument/2006/relationships" r:id="rId5"/>
          </a:graphicData>
        </a:graphic>
      </p:graphicFrame>
      <p:sp>
        <p:nvSpPr>
          <p:cNvPr id="8" name="椭圆 7">
            <a:extLst>
              <a:ext uri="{FF2B5EF4-FFF2-40B4-BE49-F238E27FC236}">
                <a16:creationId xmlns:a16="http://schemas.microsoft.com/office/drawing/2014/main" id="{BB165426-9BA6-600D-5E29-1235D7974D90}"/>
              </a:ext>
            </a:extLst>
          </p:cNvPr>
          <p:cNvSpPr/>
          <p:nvPr/>
        </p:nvSpPr>
        <p:spPr>
          <a:xfrm>
            <a:off x="9714228" y="170391"/>
            <a:ext cx="237156" cy="237156"/>
          </a:xfrm>
          <a:prstGeom prst="ellipse">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accent2"/>
                </a:solidFill>
                <a:effectLst/>
                <a:latin typeface="Arial Narrow" panose="020B0604020202020204" pitchFamily="34" charset="0"/>
                <a:cs typeface="Arial Narrow" panose="020B0604020202020204" pitchFamily="34" charset="0"/>
              </a:rPr>
              <a:t>1</a:t>
            </a:r>
            <a:endParaRPr lang="zh-CN" altLang="en-US" b="1" i="0" cap="none" spc="0" dirty="0">
              <a:ln>
                <a:noFill/>
              </a:ln>
              <a:solidFill>
                <a:schemeClr val="accent2"/>
              </a:solidFill>
              <a:effectLst/>
              <a:latin typeface="Arial Narrow" panose="020B0604020202020204" pitchFamily="34" charset="0"/>
              <a:cs typeface="Arial Narrow" panose="020B0604020202020204" pitchFamily="34" charset="0"/>
            </a:endParaRPr>
          </a:p>
        </p:txBody>
      </p:sp>
      <p:sp>
        <p:nvSpPr>
          <p:cNvPr id="9" name="椭圆 8">
            <a:extLst>
              <a:ext uri="{FF2B5EF4-FFF2-40B4-BE49-F238E27FC236}">
                <a16:creationId xmlns:a16="http://schemas.microsoft.com/office/drawing/2014/main" id="{960D75B2-26F2-578E-0BBE-9C16EFA2BCFF}"/>
              </a:ext>
            </a:extLst>
          </p:cNvPr>
          <p:cNvSpPr/>
          <p:nvPr/>
        </p:nvSpPr>
        <p:spPr>
          <a:xfrm>
            <a:off x="9714228" y="2437413"/>
            <a:ext cx="237156" cy="23715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dirty="0">
                <a:solidFill>
                  <a:schemeClr val="accent1"/>
                </a:solidFill>
                <a:latin typeface="Arial Narrow" panose="020B0604020202020204" pitchFamily="34" charset="0"/>
                <a:cs typeface="Arial Narrow" panose="020B0604020202020204" pitchFamily="34" charset="0"/>
              </a:rPr>
              <a:t>2</a:t>
            </a:r>
            <a:endParaRPr lang="zh-CN" altLang="en-US" b="1" i="0" cap="none" spc="0" dirty="0">
              <a:ln>
                <a:noFill/>
              </a:ln>
              <a:solidFill>
                <a:schemeClr val="accent1"/>
              </a:solidFill>
              <a:effectLst/>
              <a:latin typeface="Arial Narrow" panose="020B0604020202020204" pitchFamily="34" charset="0"/>
              <a:cs typeface="Arial Narrow" panose="020B0604020202020204" pitchFamily="34" charset="0"/>
            </a:endParaRPr>
          </a:p>
        </p:txBody>
      </p:sp>
      <p:sp>
        <p:nvSpPr>
          <p:cNvPr id="10" name="椭圆 9">
            <a:extLst>
              <a:ext uri="{FF2B5EF4-FFF2-40B4-BE49-F238E27FC236}">
                <a16:creationId xmlns:a16="http://schemas.microsoft.com/office/drawing/2014/main" id="{72145918-B65F-F567-71D7-EA8906EB35EB}"/>
              </a:ext>
            </a:extLst>
          </p:cNvPr>
          <p:cNvSpPr/>
          <p:nvPr/>
        </p:nvSpPr>
        <p:spPr>
          <a:xfrm>
            <a:off x="9714228" y="4718600"/>
            <a:ext cx="237156" cy="237156"/>
          </a:xfrm>
          <a:prstGeom prst="ellipse">
            <a:avLst/>
          </a:prstGeom>
          <a:no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accent4"/>
                </a:solidFill>
                <a:effectLst/>
                <a:latin typeface="Arial Narrow" panose="020B0604020202020204" pitchFamily="34" charset="0"/>
                <a:cs typeface="Arial Narrow" panose="020B0604020202020204" pitchFamily="34" charset="0"/>
              </a:rPr>
              <a:t>3</a:t>
            </a:r>
            <a:endParaRPr lang="zh-CN" altLang="en-US" b="1" i="0" cap="none" spc="0" dirty="0">
              <a:ln>
                <a:noFill/>
              </a:ln>
              <a:solidFill>
                <a:schemeClr val="accent4"/>
              </a:solidFill>
              <a:effectLst/>
              <a:latin typeface="Arial Narrow" panose="020B0604020202020204" pitchFamily="34" charset="0"/>
              <a:cs typeface="Arial Narrow" panose="020B0604020202020204" pitchFamily="34" charset="0"/>
            </a:endParaRPr>
          </a:p>
        </p:txBody>
      </p:sp>
      <p:sp>
        <p:nvSpPr>
          <p:cNvPr id="11" name="灯片编号占位符 10">
            <a:extLst>
              <a:ext uri="{FF2B5EF4-FFF2-40B4-BE49-F238E27FC236}">
                <a16:creationId xmlns:a16="http://schemas.microsoft.com/office/drawing/2014/main" id="{DE0F418C-1D26-3526-5E63-9D9FFFF60E0F}"/>
              </a:ext>
            </a:extLst>
          </p:cNvPr>
          <p:cNvSpPr>
            <a:spLocks noGrp="1"/>
          </p:cNvSpPr>
          <p:nvPr>
            <p:ph type="sldNum" sz="quarter" idx="12"/>
          </p:nvPr>
        </p:nvSpPr>
        <p:spPr/>
        <p:txBody>
          <a:bodyPr/>
          <a:lstStyle/>
          <a:p>
            <a:fld id="{5CDD8BBF-345E-4024-ADB0-843CB582CCD3}" type="slidenum">
              <a:rPr lang="zh-CN" altLang="en-US" smtClean="0"/>
              <a:t>21</a:t>
            </a:fld>
            <a:endParaRPr lang="zh-CN" altLang="en-US"/>
          </a:p>
        </p:txBody>
      </p:sp>
    </p:spTree>
    <p:extLst>
      <p:ext uri="{BB962C8B-B14F-4D97-AF65-F5344CB8AC3E}">
        <p14:creationId xmlns:p14="http://schemas.microsoft.com/office/powerpoint/2010/main" val="61486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19E2D-C85E-F140-28B6-D39606DF5692}"/>
            </a:ext>
          </a:extLst>
        </p:cNvPr>
        <p:cNvGrpSpPr/>
        <p:nvPr/>
      </p:nvGrpSpPr>
      <p:grpSpPr>
        <a:xfrm>
          <a:off x="0" y="0"/>
          <a:ext cx="0" cy="0"/>
          <a:chOff x="0" y="0"/>
          <a:chExt cx="0" cy="0"/>
        </a:xfrm>
      </p:grpSpPr>
      <p:grpSp>
        <p:nvGrpSpPr>
          <p:cNvPr id="175" name="组合 174">
            <a:extLst>
              <a:ext uri="{FF2B5EF4-FFF2-40B4-BE49-F238E27FC236}">
                <a16:creationId xmlns:a16="http://schemas.microsoft.com/office/drawing/2014/main" id="{9DC5D1BC-BB84-372A-951B-DBDBCAEF6579}"/>
              </a:ext>
            </a:extLst>
          </p:cNvPr>
          <p:cNvGrpSpPr/>
          <p:nvPr/>
        </p:nvGrpSpPr>
        <p:grpSpPr>
          <a:xfrm>
            <a:off x="3530213" y="1589037"/>
            <a:ext cx="3524777" cy="3514278"/>
            <a:chOff x="1757306" y="2244721"/>
            <a:chExt cx="3983094" cy="3971230"/>
          </a:xfrm>
        </p:grpSpPr>
        <p:grpSp>
          <p:nvGrpSpPr>
            <p:cNvPr id="2" name="组合 1">
              <a:extLst>
                <a:ext uri="{FF2B5EF4-FFF2-40B4-BE49-F238E27FC236}">
                  <a16:creationId xmlns:a16="http://schemas.microsoft.com/office/drawing/2014/main" id="{D04CB8CB-7391-B063-80CB-9E7E93D15813}"/>
                </a:ext>
              </a:extLst>
            </p:cNvPr>
            <p:cNvGrpSpPr/>
            <p:nvPr/>
          </p:nvGrpSpPr>
          <p:grpSpPr>
            <a:xfrm>
              <a:off x="1757306" y="2244721"/>
              <a:ext cx="3983094" cy="3971230"/>
              <a:chOff x="405578" y="1206905"/>
              <a:chExt cx="1708151" cy="1703063"/>
            </a:xfrm>
            <a:solidFill>
              <a:srgbClr val="89937A"/>
            </a:solidFill>
          </p:grpSpPr>
          <p:sp>
            <p:nvSpPr>
              <p:cNvPr id="6" name="矩形 5">
                <a:extLst>
                  <a:ext uri="{FF2B5EF4-FFF2-40B4-BE49-F238E27FC236}">
                    <a16:creationId xmlns:a16="http://schemas.microsoft.com/office/drawing/2014/main" id="{E2632BF6-2604-2507-0343-33624FFEC96A}"/>
                  </a:ext>
                </a:extLst>
              </p:cNvPr>
              <p:cNvSpPr/>
              <p:nvPr/>
            </p:nvSpPr>
            <p:spPr>
              <a:xfrm>
                <a:off x="405578"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7" name="矩形 6">
                <a:extLst>
                  <a:ext uri="{FF2B5EF4-FFF2-40B4-BE49-F238E27FC236}">
                    <a16:creationId xmlns:a16="http://schemas.microsoft.com/office/drawing/2014/main" id="{D3B91030-4B60-D1C7-FA6E-901869AED722}"/>
                  </a:ext>
                </a:extLst>
              </p:cNvPr>
              <p:cNvSpPr/>
              <p:nvPr/>
            </p:nvSpPr>
            <p:spPr>
              <a:xfrm>
                <a:off x="839495"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 name="矩形 7">
                <a:extLst>
                  <a:ext uri="{FF2B5EF4-FFF2-40B4-BE49-F238E27FC236}">
                    <a16:creationId xmlns:a16="http://schemas.microsoft.com/office/drawing/2014/main" id="{1EA694EC-C81B-2B3B-95E2-8DAC63AFA3AC}"/>
                  </a:ext>
                </a:extLst>
              </p:cNvPr>
              <p:cNvSpPr/>
              <p:nvPr/>
            </p:nvSpPr>
            <p:spPr>
              <a:xfrm>
                <a:off x="1273412"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 name="矩形 8">
                <a:extLst>
                  <a:ext uri="{FF2B5EF4-FFF2-40B4-BE49-F238E27FC236}">
                    <a16:creationId xmlns:a16="http://schemas.microsoft.com/office/drawing/2014/main" id="{2FB2532D-E981-CE0B-3B72-83DABD67F2AD}"/>
                  </a:ext>
                </a:extLst>
              </p:cNvPr>
              <p:cNvSpPr/>
              <p:nvPr/>
            </p:nvSpPr>
            <p:spPr>
              <a:xfrm>
                <a:off x="1707329"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0" name="矩形 9">
                <a:extLst>
                  <a:ext uri="{FF2B5EF4-FFF2-40B4-BE49-F238E27FC236}">
                    <a16:creationId xmlns:a16="http://schemas.microsoft.com/office/drawing/2014/main" id="{FE7EA6A8-61BF-7DF3-BA74-8FBF0FA05A7D}"/>
                  </a:ext>
                </a:extLst>
              </p:cNvPr>
              <p:cNvSpPr/>
              <p:nvPr/>
            </p:nvSpPr>
            <p:spPr>
              <a:xfrm>
                <a:off x="405578"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 name="矩形 10">
                <a:extLst>
                  <a:ext uri="{FF2B5EF4-FFF2-40B4-BE49-F238E27FC236}">
                    <a16:creationId xmlns:a16="http://schemas.microsoft.com/office/drawing/2014/main" id="{02093AC3-8AC3-8302-731F-83FCCCE8D1DB}"/>
                  </a:ext>
                </a:extLst>
              </p:cNvPr>
              <p:cNvSpPr/>
              <p:nvPr/>
            </p:nvSpPr>
            <p:spPr>
              <a:xfrm>
                <a:off x="839495"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 name="矩形 11">
                <a:extLst>
                  <a:ext uri="{FF2B5EF4-FFF2-40B4-BE49-F238E27FC236}">
                    <a16:creationId xmlns:a16="http://schemas.microsoft.com/office/drawing/2014/main" id="{0252AB81-6F3F-D6D4-6E98-0C4363680A35}"/>
                  </a:ext>
                </a:extLst>
              </p:cNvPr>
              <p:cNvSpPr/>
              <p:nvPr/>
            </p:nvSpPr>
            <p:spPr>
              <a:xfrm>
                <a:off x="1273412"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 name="矩形 12">
                <a:extLst>
                  <a:ext uri="{FF2B5EF4-FFF2-40B4-BE49-F238E27FC236}">
                    <a16:creationId xmlns:a16="http://schemas.microsoft.com/office/drawing/2014/main" id="{F0464704-6AF6-0819-08E5-DD7D914F1120}"/>
                  </a:ext>
                </a:extLst>
              </p:cNvPr>
              <p:cNvSpPr/>
              <p:nvPr/>
            </p:nvSpPr>
            <p:spPr>
              <a:xfrm>
                <a:off x="1707329"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 name="矩形 13">
                <a:extLst>
                  <a:ext uri="{FF2B5EF4-FFF2-40B4-BE49-F238E27FC236}">
                    <a16:creationId xmlns:a16="http://schemas.microsoft.com/office/drawing/2014/main" id="{B97AA0F3-872B-55CD-0068-84F42A2BFDC7}"/>
                  </a:ext>
                </a:extLst>
              </p:cNvPr>
              <p:cNvSpPr/>
              <p:nvPr/>
            </p:nvSpPr>
            <p:spPr>
              <a:xfrm>
                <a:off x="405578"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 name="矩形 14">
                <a:extLst>
                  <a:ext uri="{FF2B5EF4-FFF2-40B4-BE49-F238E27FC236}">
                    <a16:creationId xmlns:a16="http://schemas.microsoft.com/office/drawing/2014/main" id="{CA09D0E6-9292-0529-7B96-310FAC54CD49}"/>
                  </a:ext>
                </a:extLst>
              </p:cNvPr>
              <p:cNvSpPr/>
              <p:nvPr/>
            </p:nvSpPr>
            <p:spPr>
              <a:xfrm>
                <a:off x="839495"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 name="矩形 15">
                <a:extLst>
                  <a:ext uri="{FF2B5EF4-FFF2-40B4-BE49-F238E27FC236}">
                    <a16:creationId xmlns:a16="http://schemas.microsoft.com/office/drawing/2014/main" id="{E034B15F-E21D-8C5F-318F-D759C2D1A570}"/>
                  </a:ext>
                </a:extLst>
              </p:cNvPr>
              <p:cNvSpPr/>
              <p:nvPr/>
            </p:nvSpPr>
            <p:spPr>
              <a:xfrm>
                <a:off x="1273412"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7" name="矩形 16">
                <a:extLst>
                  <a:ext uri="{FF2B5EF4-FFF2-40B4-BE49-F238E27FC236}">
                    <a16:creationId xmlns:a16="http://schemas.microsoft.com/office/drawing/2014/main" id="{37E429DF-F079-5EC0-D435-153C2F982F63}"/>
                  </a:ext>
                </a:extLst>
              </p:cNvPr>
              <p:cNvSpPr/>
              <p:nvPr/>
            </p:nvSpPr>
            <p:spPr>
              <a:xfrm>
                <a:off x="1707329"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8" name="矩形 17">
                <a:extLst>
                  <a:ext uri="{FF2B5EF4-FFF2-40B4-BE49-F238E27FC236}">
                    <a16:creationId xmlns:a16="http://schemas.microsoft.com/office/drawing/2014/main" id="{4D3B008E-4C28-4F04-EC26-E2EA0F489A00}"/>
                  </a:ext>
                </a:extLst>
              </p:cNvPr>
              <p:cNvSpPr/>
              <p:nvPr/>
            </p:nvSpPr>
            <p:spPr>
              <a:xfrm>
                <a:off x="405578"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9" name="矩形 18">
                <a:extLst>
                  <a:ext uri="{FF2B5EF4-FFF2-40B4-BE49-F238E27FC236}">
                    <a16:creationId xmlns:a16="http://schemas.microsoft.com/office/drawing/2014/main" id="{BB0E47CB-AFF3-3639-7F7D-6C1C1CD02BF6}"/>
                  </a:ext>
                </a:extLst>
              </p:cNvPr>
              <p:cNvSpPr/>
              <p:nvPr/>
            </p:nvSpPr>
            <p:spPr>
              <a:xfrm>
                <a:off x="839495"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0" name="矩形 19">
                <a:extLst>
                  <a:ext uri="{FF2B5EF4-FFF2-40B4-BE49-F238E27FC236}">
                    <a16:creationId xmlns:a16="http://schemas.microsoft.com/office/drawing/2014/main" id="{FAB0F26A-DDB7-1296-ADEB-710FB6680CD8}"/>
                  </a:ext>
                </a:extLst>
              </p:cNvPr>
              <p:cNvSpPr/>
              <p:nvPr/>
            </p:nvSpPr>
            <p:spPr>
              <a:xfrm>
                <a:off x="1273412"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1" name="矩形 20">
                <a:extLst>
                  <a:ext uri="{FF2B5EF4-FFF2-40B4-BE49-F238E27FC236}">
                    <a16:creationId xmlns:a16="http://schemas.microsoft.com/office/drawing/2014/main" id="{4B7744DF-9FB7-56E5-B3E4-F3FBBF4ABA06}"/>
                  </a:ext>
                </a:extLst>
              </p:cNvPr>
              <p:cNvSpPr/>
              <p:nvPr/>
            </p:nvSpPr>
            <p:spPr>
              <a:xfrm>
                <a:off x="1707329"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sp>
          <p:nvSpPr>
            <p:cNvPr id="23" name="矩形 22">
              <a:extLst>
                <a:ext uri="{FF2B5EF4-FFF2-40B4-BE49-F238E27FC236}">
                  <a16:creationId xmlns:a16="http://schemas.microsoft.com/office/drawing/2014/main" id="{619C0FB2-92C8-6E80-9F2A-558D3F211CA2}"/>
                </a:ext>
              </a:extLst>
            </p:cNvPr>
            <p:cNvSpPr/>
            <p:nvPr/>
          </p:nvSpPr>
          <p:spPr>
            <a:xfrm>
              <a:off x="1757307" y="22447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4" name="矩形 23">
              <a:extLst>
                <a:ext uri="{FF2B5EF4-FFF2-40B4-BE49-F238E27FC236}">
                  <a16:creationId xmlns:a16="http://schemas.microsoft.com/office/drawing/2014/main" id="{5AA95359-3C65-A89B-F6AC-163378CCA96E}"/>
                </a:ext>
              </a:extLst>
            </p:cNvPr>
            <p:cNvSpPr/>
            <p:nvPr/>
          </p:nvSpPr>
          <p:spPr>
            <a:xfrm>
              <a:off x="2769122" y="22447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5" name="矩形 24">
              <a:extLst>
                <a:ext uri="{FF2B5EF4-FFF2-40B4-BE49-F238E27FC236}">
                  <a16:creationId xmlns:a16="http://schemas.microsoft.com/office/drawing/2014/main" id="{51EE48CD-D065-3754-65AB-7E8F58FA9716}"/>
                </a:ext>
              </a:extLst>
            </p:cNvPr>
            <p:cNvSpPr/>
            <p:nvPr/>
          </p:nvSpPr>
          <p:spPr>
            <a:xfrm>
              <a:off x="3780936" y="22447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6" name="矩形 25">
              <a:extLst>
                <a:ext uri="{FF2B5EF4-FFF2-40B4-BE49-F238E27FC236}">
                  <a16:creationId xmlns:a16="http://schemas.microsoft.com/office/drawing/2014/main" id="{72EBAA86-8CC4-9314-0421-C4760E41D4CB}"/>
                </a:ext>
              </a:extLst>
            </p:cNvPr>
            <p:cNvSpPr/>
            <p:nvPr/>
          </p:nvSpPr>
          <p:spPr>
            <a:xfrm>
              <a:off x="4792751" y="22447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7" name="矩形 26">
              <a:extLst>
                <a:ext uri="{FF2B5EF4-FFF2-40B4-BE49-F238E27FC236}">
                  <a16:creationId xmlns:a16="http://schemas.microsoft.com/office/drawing/2014/main" id="{234F200D-4884-33FB-C620-C84B4B0516F4}"/>
                </a:ext>
              </a:extLst>
            </p:cNvPr>
            <p:cNvSpPr/>
            <p:nvPr/>
          </p:nvSpPr>
          <p:spPr>
            <a:xfrm>
              <a:off x="1757307" y="32525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8" name="矩形 27">
              <a:extLst>
                <a:ext uri="{FF2B5EF4-FFF2-40B4-BE49-F238E27FC236}">
                  <a16:creationId xmlns:a16="http://schemas.microsoft.com/office/drawing/2014/main" id="{539A3146-827E-FCC5-2300-1AA05B3AA416}"/>
                </a:ext>
              </a:extLst>
            </p:cNvPr>
            <p:cNvSpPr/>
            <p:nvPr/>
          </p:nvSpPr>
          <p:spPr>
            <a:xfrm>
              <a:off x="2769122" y="32525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29" name="矩形 28">
              <a:extLst>
                <a:ext uri="{FF2B5EF4-FFF2-40B4-BE49-F238E27FC236}">
                  <a16:creationId xmlns:a16="http://schemas.microsoft.com/office/drawing/2014/main" id="{44EF7012-68A4-CFF8-0981-A38BC3D491AF}"/>
                </a:ext>
              </a:extLst>
            </p:cNvPr>
            <p:cNvSpPr/>
            <p:nvPr/>
          </p:nvSpPr>
          <p:spPr>
            <a:xfrm>
              <a:off x="3780936" y="32525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0" name="矩形 29">
              <a:extLst>
                <a:ext uri="{FF2B5EF4-FFF2-40B4-BE49-F238E27FC236}">
                  <a16:creationId xmlns:a16="http://schemas.microsoft.com/office/drawing/2014/main" id="{F0065B50-CB37-C91E-1CF7-3FA4F68B0BB0}"/>
                </a:ext>
              </a:extLst>
            </p:cNvPr>
            <p:cNvSpPr/>
            <p:nvPr/>
          </p:nvSpPr>
          <p:spPr>
            <a:xfrm>
              <a:off x="4792751" y="32525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1" name="矩形 30">
              <a:extLst>
                <a:ext uri="{FF2B5EF4-FFF2-40B4-BE49-F238E27FC236}">
                  <a16:creationId xmlns:a16="http://schemas.microsoft.com/office/drawing/2014/main" id="{0C2667EB-2CC5-8CAF-8C56-772A2BDBBB64}"/>
                </a:ext>
              </a:extLst>
            </p:cNvPr>
            <p:cNvSpPr/>
            <p:nvPr/>
          </p:nvSpPr>
          <p:spPr>
            <a:xfrm>
              <a:off x="1757307" y="42604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2" name="矩形 31">
              <a:extLst>
                <a:ext uri="{FF2B5EF4-FFF2-40B4-BE49-F238E27FC236}">
                  <a16:creationId xmlns:a16="http://schemas.microsoft.com/office/drawing/2014/main" id="{BC061778-6CDB-B99E-D3B0-CBD1CA935790}"/>
                </a:ext>
              </a:extLst>
            </p:cNvPr>
            <p:cNvSpPr/>
            <p:nvPr/>
          </p:nvSpPr>
          <p:spPr>
            <a:xfrm>
              <a:off x="2769122" y="42604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3" name="矩形 32">
              <a:extLst>
                <a:ext uri="{FF2B5EF4-FFF2-40B4-BE49-F238E27FC236}">
                  <a16:creationId xmlns:a16="http://schemas.microsoft.com/office/drawing/2014/main" id="{94D71D98-2A1D-04D9-D8F7-1DCB0F204E36}"/>
                </a:ext>
              </a:extLst>
            </p:cNvPr>
            <p:cNvSpPr/>
            <p:nvPr/>
          </p:nvSpPr>
          <p:spPr>
            <a:xfrm>
              <a:off x="3780936" y="42604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4" name="矩形 33">
              <a:extLst>
                <a:ext uri="{FF2B5EF4-FFF2-40B4-BE49-F238E27FC236}">
                  <a16:creationId xmlns:a16="http://schemas.microsoft.com/office/drawing/2014/main" id="{57438B31-C803-8703-944C-8DCA7EE2A1A5}"/>
                </a:ext>
              </a:extLst>
            </p:cNvPr>
            <p:cNvSpPr/>
            <p:nvPr/>
          </p:nvSpPr>
          <p:spPr>
            <a:xfrm>
              <a:off x="4792751" y="42604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5" name="矩形 34">
              <a:extLst>
                <a:ext uri="{FF2B5EF4-FFF2-40B4-BE49-F238E27FC236}">
                  <a16:creationId xmlns:a16="http://schemas.microsoft.com/office/drawing/2014/main" id="{307CA02D-B7E9-BC01-BCD7-8867D307FEC8}"/>
                </a:ext>
              </a:extLst>
            </p:cNvPr>
            <p:cNvSpPr/>
            <p:nvPr/>
          </p:nvSpPr>
          <p:spPr>
            <a:xfrm>
              <a:off x="1757307" y="526830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6" name="矩形 35">
              <a:extLst>
                <a:ext uri="{FF2B5EF4-FFF2-40B4-BE49-F238E27FC236}">
                  <a16:creationId xmlns:a16="http://schemas.microsoft.com/office/drawing/2014/main" id="{FFE2130E-09E8-9CBA-EB89-137F5B8DC1E2}"/>
                </a:ext>
              </a:extLst>
            </p:cNvPr>
            <p:cNvSpPr/>
            <p:nvPr/>
          </p:nvSpPr>
          <p:spPr>
            <a:xfrm>
              <a:off x="2769122" y="526830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FFFF"/>
                  </a:solidFill>
                  <a:latin typeface="Arial Narrow" panose="020B0604020202020204" pitchFamily="34" charset="0"/>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7" name="矩形 36">
              <a:extLst>
                <a:ext uri="{FF2B5EF4-FFF2-40B4-BE49-F238E27FC236}">
                  <a16:creationId xmlns:a16="http://schemas.microsoft.com/office/drawing/2014/main" id="{AB34FDAE-64F2-3C36-AFC8-3BEDE4B055AD}"/>
                </a:ext>
              </a:extLst>
            </p:cNvPr>
            <p:cNvSpPr/>
            <p:nvPr/>
          </p:nvSpPr>
          <p:spPr>
            <a:xfrm>
              <a:off x="3780936" y="526830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38" name="矩形 37">
              <a:extLst>
                <a:ext uri="{FF2B5EF4-FFF2-40B4-BE49-F238E27FC236}">
                  <a16:creationId xmlns:a16="http://schemas.microsoft.com/office/drawing/2014/main" id="{6E1BA0B3-C0BA-F98E-B2E2-86028CCE458F}"/>
                </a:ext>
              </a:extLst>
            </p:cNvPr>
            <p:cNvSpPr/>
            <p:nvPr/>
          </p:nvSpPr>
          <p:spPr>
            <a:xfrm>
              <a:off x="4792751" y="526830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20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grpSp>
        <p:nvGrpSpPr>
          <p:cNvPr id="176" name="组合 175">
            <a:extLst>
              <a:ext uri="{FF2B5EF4-FFF2-40B4-BE49-F238E27FC236}">
                <a16:creationId xmlns:a16="http://schemas.microsoft.com/office/drawing/2014/main" id="{2C608E7D-A8D6-F481-9E5F-EE5814E2055F}"/>
              </a:ext>
            </a:extLst>
          </p:cNvPr>
          <p:cNvGrpSpPr/>
          <p:nvPr/>
        </p:nvGrpSpPr>
        <p:grpSpPr>
          <a:xfrm>
            <a:off x="8014790" y="1589391"/>
            <a:ext cx="3517174" cy="3513924"/>
            <a:chOff x="6339842" y="740443"/>
            <a:chExt cx="4087898" cy="4084121"/>
          </a:xfrm>
        </p:grpSpPr>
        <p:grpSp>
          <p:nvGrpSpPr>
            <p:cNvPr id="72" name="组合 71">
              <a:extLst>
                <a:ext uri="{FF2B5EF4-FFF2-40B4-BE49-F238E27FC236}">
                  <a16:creationId xmlns:a16="http://schemas.microsoft.com/office/drawing/2014/main" id="{31E732C6-0B5C-D648-F22A-D55434AD6A95}"/>
                </a:ext>
              </a:extLst>
            </p:cNvPr>
            <p:cNvGrpSpPr/>
            <p:nvPr/>
          </p:nvGrpSpPr>
          <p:grpSpPr>
            <a:xfrm>
              <a:off x="6339842" y="740443"/>
              <a:ext cx="2023629" cy="2017601"/>
              <a:chOff x="6483684" y="1777361"/>
              <a:chExt cx="3983094" cy="3971230"/>
            </a:xfrm>
          </p:grpSpPr>
          <p:grpSp>
            <p:nvGrpSpPr>
              <p:cNvPr id="39" name="组合 38">
                <a:extLst>
                  <a:ext uri="{FF2B5EF4-FFF2-40B4-BE49-F238E27FC236}">
                    <a16:creationId xmlns:a16="http://schemas.microsoft.com/office/drawing/2014/main" id="{0C005CF1-0190-0BB0-2D4D-0BD960B419D9}"/>
                  </a:ext>
                </a:extLst>
              </p:cNvPr>
              <p:cNvGrpSpPr/>
              <p:nvPr/>
            </p:nvGrpSpPr>
            <p:grpSpPr>
              <a:xfrm>
                <a:off x="6483684" y="1777361"/>
                <a:ext cx="3983094" cy="3971230"/>
                <a:chOff x="405578" y="1206905"/>
                <a:chExt cx="1708151" cy="1703063"/>
              </a:xfrm>
              <a:solidFill>
                <a:srgbClr val="89937A"/>
              </a:solidFill>
            </p:grpSpPr>
            <p:sp>
              <p:nvSpPr>
                <p:cNvPr id="40" name="矩形 39">
                  <a:extLst>
                    <a:ext uri="{FF2B5EF4-FFF2-40B4-BE49-F238E27FC236}">
                      <a16:creationId xmlns:a16="http://schemas.microsoft.com/office/drawing/2014/main" id="{D01BA549-0568-9842-D08A-EFADABC9520D}"/>
                    </a:ext>
                  </a:extLst>
                </p:cNvPr>
                <p:cNvSpPr/>
                <p:nvPr/>
              </p:nvSpPr>
              <p:spPr>
                <a:xfrm>
                  <a:off x="405578"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1" name="矩形 40">
                  <a:extLst>
                    <a:ext uri="{FF2B5EF4-FFF2-40B4-BE49-F238E27FC236}">
                      <a16:creationId xmlns:a16="http://schemas.microsoft.com/office/drawing/2014/main" id="{A59E3E44-9086-9618-7584-9CDA0119E668}"/>
                    </a:ext>
                  </a:extLst>
                </p:cNvPr>
                <p:cNvSpPr/>
                <p:nvPr/>
              </p:nvSpPr>
              <p:spPr>
                <a:xfrm>
                  <a:off x="839495"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2" name="矩形 41">
                  <a:extLst>
                    <a:ext uri="{FF2B5EF4-FFF2-40B4-BE49-F238E27FC236}">
                      <a16:creationId xmlns:a16="http://schemas.microsoft.com/office/drawing/2014/main" id="{2D337AAB-4533-EBCF-DFF9-6A21C7D98441}"/>
                    </a:ext>
                  </a:extLst>
                </p:cNvPr>
                <p:cNvSpPr/>
                <p:nvPr/>
              </p:nvSpPr>
              <p:spPr>
                <a:xfrm>
                  <a:off x="1273412"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3" name="矩形 42">
                  <a:extLst>
                    <a:ext uri="{FF2B5EF4-FFF2-40B4-BE49-F238E27FC236}">
                      <a16:creationId xmlns:a16="http://schemas.microsoft.com/office/drawing/2014/main" id="{F1961CC4-6D4A-B897-EC2C-A2053BEFEABF}"/>
                    </a:ext>
                  </a:extLst>
                </p:cNvPr>
                <p:cNvSpPr/>
                <p:nvPr/>
              </p:nvSpPr>
              <p:spPr>
                <a:xfrm>
                  <a:off x="1707329"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4" name="矩形 43">
                  <a:extLst>
                    <a:ext uri="{FF2B5EF4-FFF2-40B4-BE49-F238E27FC236}">
                      <a16:creationId xmlns:a16="http://schemas.microsoft.com/office/drawing/2014/main" id="{2BB03E63-6F5B-8BD0-D5FC-893EAC7017BF}"/>
                    </a:ext>
                  </a:extLst>
                </p:cNvPr>
                <p:cNvSpPr/>
                <p:nvPr/>
              </p:nvSpPr>
              <p:spPr>
                <a:xfrm>
                  <a:off x="405578"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5" name="矩形 44">
                  <a:extLst>
                    <a:ext uri="{FF2B5EF4-FFF2-40B4-BE49-F238E27FC236}">
                      <a16:creationId xmlns:a16="http://schemas.microsoft.com/office/drawing/2014/main" id="{DB944D9B-CFF5-7718-98C6-D3F284D600B5}"/>
                    </a:ext>
                  </a:extLst>
                </p:cNvPr>
                <p:cNvSpPr/>
                <p:nvPr/>
              </p:nvSpPr>
              <p:spPr>
                <a:xfrm>
                  <a:off x="839495"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6" name="矩形 45">
                  <a:extLst>
                    <a:ext uri="{FF2B5EF4-FFF2-40B4-BE49-F238E27FC236}">
                      <a16:creationId xmlns:a16="http://schemas.microsoft.com/office/drawing/2014/main" id="{BA4408A6-B8D6-4B67-A2D0-303B987E0BC8}"/>
                    </a:ext>
                  </a:extLst>
                </p:cNvPr>
                <p:cNvSpPr/>
                <p:nvPr/>
              </p:nvSpPr>
              <p:spPr>
                <a:xfrm>
                  <a:off x="1273412"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7" name="矩形 46">
                  <a:extLst>
                    <a:ext uri="{FF2B5EF4-FFF2-40B4-BE49-F238E27FC236}">
                      <a16:creationId xmlns:a16="http://schemas.microsoft.com/office/drawing/2014/main" id="{14AD0CA5-39A5-DB50-E173-A6598E2D2099}"/>
                    </a:ext>
                  </a:extLst>
                </p:cNvPr>
                <p:cNvSpPr/>
                <p:nvPr/>
              </p:nvSpPr>
              <p:spPr>
                <a:xfrm>
                  <a:off x="1707329"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8" name="矩形 47">
                  <a:extLst>
                    <a:ext uri="{FF2B5EF4-FFF2-40B4-BE49-F238E27FC236}">
                      <a16:creationId xmlns:a16="http://schemas.microsoft.com/office/drawing/2014/main" id="{88C0BE8D-8B37-4ED1-3715-E998F4B6E33D}"/>
                    </a:ext>
                  </a:extLst>
                </p:cNvPr>
                <p:cNvSpPr/>
                <p:nvPr/>
              </p:nvSpPr>
              <p:spPr>
                <a:xfrm>
                  <a:off x="405578"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49" name="矩形 48">
                  <a:extLst>
                    <a:ext uri="{FF2B5EF4-FFF2-40B4-BE49-F238E27FC236}">
                      <a16:creationId xmlns:a16="http://schemas.microsoft.com/office/drawing/2014/main" id="{B96998D5-5AC5-4F41-CD29-FBCB02B810EB}"/>
                    </a:ext>
                  </a:extLst>
                </p:cNvPr>
                <p:cNvSpPr/>
                <p:nvPr/>
              </p:nvSpPr>
              <p:spPr>
                <a:xfrm>
                  <a:off x="839495"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0" name="矩形 49">
                  <a:extLst>
                    <a:ext uri="{FF2B5EF4-FFF2-40B4-BE49-F238E27FC236}">
                      <a16:creationId xmlns:a16="http://schemas.microsoft.com/office/drawing/2014/main" id="{42A2851A-7E4A-AAA7-8EBD-7D05DC385096}"/>
                    </a:ext>
                  </a:extLst>
                </p:cNvPr>
                <p:cNvSpPr/>
                <p:nvPr/>
              </p:nvSpPr>
              <p:spPr>
                <a:xfrm>
                  <a:off x="1273412"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1" name="矩形 50">
                  <a:extLst>
                    <a:ext uri="{FF2B5EF4-FFF2-40B4-BE49-F238E27FC236}">
                      <a16:creationId xmlns:a16="http://schemas.microsoft.com/office/drawing/2014/main" id="{6266A66B-1EDC-F957-86EE-A52DD231B7EE}"/>
                    </a:ext>
                  </a:extLst>
                </p:cNvPr>
                <p:cNvSpPr/>
                <p:nvPr/>
              </p:nvSpPr>
              <p:spPr>
                <a:xfrm>
                  <a:off x="1707329"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2" name="矩形 51">
                  <a:extLst>
                    <a:ext uri="{FF2B5EF4-FFF2-40B4-BE49-F238E27FC236}">
                      <a16:creationId xmlns:a16="http://schemas.microsoft.com/office/drawing/2014/main" id="{0577E7B5-D90D-7A86-F48E-972AD4F328A1}"/>
                    </a:ext>
                  </a:extLst>
                </p:cNvPr>
                <p:cNvSpPr/>
                <p:nvPr/>
              </p:nvSpPr>
              <p:spPr>
                <a:xfrm>
                  <a:off x="405578"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3" name="矩形 52">
                  <a:extLst>
                    <a:ext uri="{FF2B5EF4-FFF2-40B4-BE49-F238E27FC236}">
                      <a16:creationId xmlns:a16="http://schemas.microsoft.com/office/drawing/2014/main" id="{9411B1FA-FD8D-46B1-C8BF-933C76BDF31B}"/>
                    </a:ext>
                  </a:extLst>
                </p:cNvPr>
                <p:cNvSpPr/>
                <p:nvPr/>
              </p:nvSpPr>
              <p:spPr>
                <a:xfrm>
                  <a:off x="839495"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4" name="矩形 53">
                  <a:extLst>
                    <a:ext uri="{FF2B5EF4-FFF2-40B4-BE49-F238E27FC236}">
                      <a16:creationId xmlns:a16="http://schemas.microsoft.com/office/drawing/2014/main" id="{C6DCBC34-ADAB-2099-62F2-2826E3F2D967}"/>
                    </a:ext>
                  </a:extLst>
                </p:cNvPr>
                <p:cNvSpPr/>
                <p:nvPr/>
              </p:nvSpPr>
              <p:spPr>
                <a:xfrm>
                  <a:off x="1273412"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5" name="矩形 54">
                  <a:extLst>
                    <a:ext uri="{FF2B5EF4-FFF2-40B4-BE49-F238E27FC236}">
                      <a16:creationId xmlns:a16="http://schemas.microsoft.com/office/drawing/2014/main" id="{BC6F97EA-4E2D-6223-3B37-0A9EC436DEA9}"/>
                    </a:ext>
                  </a:extLst>
                </p:cNvPr>
                <p:cNvSpPr/>
                <p:nvPr/>
              </p:nvSpPr>
              <p:spPr>
                <a:xfrm>
                  <a:off x="1707329"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sp>
            <p:nvSpPr>
              <p:cNvPr id="56" name="矩形 55">
                <a:extLst>
                  <a:ext uri="{FF2B5EF4-FFF2-40B4-BE49-F238E27FC236}">
                    <a16:creationId xmlns:a16="http://schemas.microsoft.com/office/drawing/2014/main" id="{A32DA1F9-506E-C99E-0EA9-DEFC97DFA6D3}"/>
                  </a:ext>
                </a:extLst>
              </p:cNvPr>
              <p:cNvSpPr/>
              <p:nvPr/>
            </p:nvSpPr>
            <p:spPr>
              <a:xfrm>
                <a:off x="6483685"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7" name="矩形 56">
                <a:extLst>
                  <a:ext uri="{FF2B5EF4-FFF2-40B4-BE49-F238E27FC236}">
                    <a16:creationId xmlns:a16="http://schemas.microsoft.com/office/drawing/2014/main" id="{57352091-EFDD-F1DE-C907-F9F7D45610EE}"/>
                  </a:ext>
                </a:extLst>
              </p:cNvPr>
              <p:cNvSpPr/>
              <p:nvPr/>
            </p:nvSpPr>
            <p:spPr>
              <a:xfrm>
                <a:off x="7495500"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8" name="矩形 57">
                <a:extLst>
                  <a:ext uri="{FF2B5EF4-FFF2-40B4-BE49-F238E27FC236}">
                    <a16:creationId xmlns:a16="http://schemas.microsoft.com/office/drawing/2014/main" id="{728CDF1E-B831-6694-CC45-E5AEBDD37343}"/>
                  </a:ext>
                </a:extLst>
              </p:cNvPr>
              <p:cNvSpPr/>
              <p:nvPr/>
            </p:nvSpPr>
            <p:spPr>
              <a:xfrm>
                <a:off x="8507314"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59" name="矩形 58">
                <a:extLst>
                  <a:ext uri="{FF2B5EF4-FFF2-40B4-BE49-F238E27FC236}">
                    <a16:creationId xmlns:a16="http://schemas.microsoft.com/office/drawing/2014/main" id="{9C15ECA9-6CC0-93CF-1FCF-1C367520B7CD}"/>
                  </a:ext>
                </a:extLst>
              </p:cNvPr>
              <p:cNvSpPr/>
              <p:nvPr/>
            </p:nvSpPr>
            <p:spPr>
              <a:xfrm>
                <a:off x="9519129"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0" name="矩形 59">
                <a:extLst>
                  <a:ext uri="{FF2B5EF4-FFF2-40B4-BE49-F238E27FC236}">
                    <a16:creationId xmlns:a16="http://schemas.microsoft.com/office/drawing/2014/main" id="{A926FA6A-9907-3C2E-2AD7-D2F6D981342E}"/>
                  </a:ext>
                </a:extLst>
              </p:cNvPr>
              <p:cNvSpPr/>
              <p:nvPr/>
            </p:nvSpPr>
            <p:spPr>
              <a:xfrm>
                <a:off x="6483685"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1" name="矩形 60">
                <a:extLst>
                  <a:ext uri="{FF2B5EF4-FFF2-40B4-BE49-F238E27FC236}">
                    <a16:creationId xmlns:a16="http://schemas.microsoft.com/office/drawing/2014/main" id="{CA1F44B6-4671-4ECD-F14F-97FECF3F3343}"/>
                  </a:ext>
                </a:extLst>
              </p:cNvPr>
              <p:cNvSpPr/>
              <p:nvPr/>
            </p:nvSpPr>
            <p:spPr>
              <a:xfrm>
                <a:off x="7495500"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2" name="矩形 61">
                <a:extLst>
                  <a:ext uri="{FF2B5EF4-FFF2-40B4-BE49-F238E27FC236}">
                    <a16:creationId xmlns:a16="http://schemas.microsoft.com/office/drawing/2014/main" id="{7DA0126B-99E3-BCA2-B670-80960C1F8BFE}"/>
                  </a:ext>
                </a:extLst>
              </p:cNvPr>
              <p:cNvSpPr/>
              <p:nvPr/>
            </p:nvSpPr>
            <p:spPr>
              <a:xfrm>
                <a:off x="8507314"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3" name="矩形 62">
                <a:extLst>
                  <a:ext uri="{FF2B5EF4-FFF2-40B4-BE49-F238E27FC236}">
                    <a16:creationId xmlns:a16="http://schemas.microsoft.com/office/drawing/2014/main" id="{A835D4C0-1721-2267-CF7D-6DC32BBDD79F}"/>
                  </a:ext>
                </a:extLst>
              </p:cNvPr>
              <p:cNvSpPr/>
              <p:nvPr/>
            </p:nvSpPr>
            <p:spPr>
              <a:xfrm>
                <a:off x="9519129"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4" name="矩形 63">
                <a:extLst>
                  <a:ext uri="{FF2B5EF4-FFF2-40B4-BE49-F238E27FC236}">
                    <a16:creationId xmlns:a16="http://schemas.microsoft.com/office/drawing/2014/main" id="{8249A937-DC3C-688C-E43E-9EE4E160CBB0}"/>
                  </a:ext>
                </a:extLst>
              </p:cNvPr>
              <p:cNvSpPr/>
              <p:nvPr/>
            </p:nvSpPr>
            <p:spPr>
              <a:xfrm>
                <a:off x="6483685"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5" name="矩形 64">
                <a:extLst>
                  <a:ext uri="{FF2B5EF4-FFF2-40B4-BE49-F238E27FC236}">
                    <a16:creationId xmlns:a16="http://schemas.microsoft.com/office/drawing/2014/main" id="{EFC8D194-B0B6-430C-E932-20630969A880}"/>
                  </a:ext>
                </a:extLst>
              </p:cNvPr>
              <p:cNvSpPr/>
              <p:nvPr/>
            </p:nvSpPr>
            <p:spPr>
              <a:xfrm>
                <a:off x="7495500"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6" name="矩形 65">
                <a:extLst>
                  <a:ext uri="{FF2B5EF4-FFF2-40B4-BE49-F238E27FC236}">
                    <a16:creationId xmlns:a16="http://schemas.microsoft.com/office/drawing/2014/main" id="{F1BC8273-35FC-73B6-54EF-DA7AF46BF52F}"/>
                  </a:ext>
                </a:extLst>
              </p:cNvPr>
              <p:cNvSpPr/>
              <p:nvPr/>
            </p:nvSpPr>
            <p:spPr>
              <a:xfrm>
                <a:off x="8507314"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7" name="矩形 66">
                <a:extLst>
                  <a:ext uri="{FF2B5EF4-FFF2-40B4-BE49-F238E27FC236}">
                    <a16:creationId xmlns:a16="http://schemas.microsoft.com/office/drawing/2014/main" id="{EA79C54D-D63D-DCB9-9AC6-0C18CE6CFCC4}"/>
                  </a:ext>
                </a:extLst>
              </p:cNvPr>
              <p:cNvSpPr/>
              <p:nvPr/>
            </p:nvSpPr>
            <p:spPr>
              <a:xfrm>
                <a:off x="9519129"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8" name="矩形 67">
                <a:extLst>
                  <a:ext uri="{FF2B5EF4-FFF2-40B4-BE49-F238E27FC236}">
                    <a16:creationId xmlns:a16="http://schemas.microsoft.com/office/drawing/2014/main" id="{AF9DF546-D616-D7A5-E61E-28BCA49D19FA}"/>
                  </a:ext>
                </a:extLst>
              </p:cNvPr>
              <p:cNvSpPr/>
              <p:nvPr/>
            </p:nvSpPr>
            <p:spPr>
              <a:xfrm>
                <a:off x="6483685"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69" name="矩形 68">
                <a:extLst>
                  <a:ext uri="{FF2B5EF4-FFF2-40B4-BE49-F238E27FC236}">
                    <a16:creationId xmlns:a16="http://schemas.microsoft.com/office/drawing/2014/main" id="{BE1B2E39-CE5C-F8A3-1E52-2BAF5E25BFD8}"/>
                  </a:ext>
                </a:extLst>
              </p:cNvPr>
              <p:cNvSpPr/>
              <p:nvPr/>
            </p:nvSpPr>
            <p:spPr>
              <a:xfrm>
                <a:off x="7495500"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70" name="矩形 69">
                <a:extLst>
                  <a:ext uri="{FF2B5EF4-FFF2-40B4-BE49-F238E27FC236}">
                    <a16:creationId xmlns:a16="http://schemas.microsoft.com/office/drawing/2014/main" id="{37616A90-A3F6-DA8B-C4ED-502DC6E339C0}"/>
                  </a:ext>
                </a:extLst>
              </p:cNvPr>
              <p:cNvSpPr/>
              <p:nvPr/>
            </p:nvSpPr>
            <p:spPr>
              <a:xfrm>
                <a:off x="8507314"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71" name="矩形 70">
                <a:extLst>
                  <a:ext uri="{FF2B5EF4-FFF2-40B4-BE49-F238E27FC236}">
                    <a16:creationId xmlns:a16="http://schemas.microsoft.com/office/drawing/2014/main" id="{477AC2FE-ABCD-F8AA-5728-B1D560E7ED0A}"/>
                  </a:ext>
                </a:extLst>
              </p:cNvPr>
              <p:cNvSpPr/>
              <p:nvPr/>
            </p:nvSpPr>
            <p:spPr>
              <a:xfrm>
                <a:off x="9519129"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grpSp>
          <p:nvGrpSpPr>
            <p:cNvPr id="73" name="组合 72">
              <a:extLst>
                <a:ext uri="{FF2B5EF4-FFF2-40B4-BE49-F238E27FC236}">
                  <a16:creationId xmlns:a16="http://schemas.microsoft.com/office/drawing/2014/main" id="{D2CED5FE-93CC-6DD0-F7C7-AB2BEE78AA54}"/>
                </a:ext>
              </a:extLst>
            </p:cNvPr>
            <p:cNvGrpSpPr/>
            <p:nvPr/>
          </p:nvGrpSpPr>
          <p:grpSpPr>
            <a:xfrm>
              <a:off x="6339842" y="2806963"/>
              <a:ext cx="2023629" cy="2017601"/>
              <a:chOff x="6483684" y="1777361"/>
              <a:chExt cx="3983094" cy="3971230"/>
            </a:xfrm>
          </p:grpSpPr>
          <p:grpSp>
            <p:nvGrpSpPr>
              <p:cNvPr id="74" name="组合 73">
                <a:extLst>
                  <a:ext uri="{FF2B5EF4-FFF2-40B4-BE49-F238E27FC236}">
                    <a16:creationId xmlns:a16="http://schemas.microsoft.com/office/drawing/2014/main" id="{415138BD-84F2-DC2C-58C7-CF6AB17E7A7E}"/>
                  </a:ext>
                </a:extLst>
              </p:cNvPr>
              <p:cNvGrpSpPr/>
              <p:nvPr/>
            </p:nvGrpSpPr>
            <p:grpSpPr>
              <a:xfrm>
                <a:off x="6483684" y="1777361"/>
                <a:ext cx="3983094" cy="3971230"/>
                <a:chOff x="405578" y="1206905"/>
                <a:chExt cx="1708151" cy="1703063"/>
              </a:xfrm>
              <a:solidFill>
                <a:srgbClr val="89937A"/>
              </a:solidFill>
            </p:grpSpPr>
            <p:sp>
              <p:nvSpPr>
                <p:cNvPr id="91" name="矩形 90">
                  <a:extLst>
                    <a:ext uri="{FF2B5EF4-FFF2-40B4-BE49-F238E27FC236}">
                      <a16:creationId xmlns:a16="http://schemas.microsoft.com/office/drawing/2014/main" id="{2CD2D84E-2013-F02D-E238-965312CB18DB}"/>
                    </a:ext>
                  </a:extLst>
                </p:cNvPr>
                <p:cNvSpPr/>
                <p:nvPr/>
              </p:nvSpPr>
              <p:spPr>
                <a:xfrm>
                  <a:off x="405578"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2" name="矩形 91">
                  <a:extLst>
                    <a:ext uri="{FF2B5EF4-FFF2-40B4-BE49-F238E27FC236}">
                      <a16:creationId xmlns:a16="http://schemas.microsoft.com/office/drawing/2014/main" id="{5CB2C6F0-46F1-CA67-07BE-353E3F2CA5D0}"/>
                    </a:ext>
                  </a:extLst>
                </p:cNvPr>
                <p:cNvSpPr/>
                <p:nvPr/>
              </p:nvSpPr>
              <p:spPr>
                <a:xfrm>
                  <a:off x="839495"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3" name="矩形 92">
                  <a:extLst>
                    <a:ext uri="{FF2B5EF4-FFF2-40B4-BE49-F238E27FC236}">
                      <a16:creationId xmlns:a16="http://schemas.microsoft.com/office/drawing/2014/main" id="{D1022CCF-0EF1-5921-70F3-46C9AD5F7269}"/>
                    </a:ext>
                  </a:extLst>
                </p:cNvPr>
                <p:cNvSpPr/>
                <p:nvPr/>
              </p:nvSpPr>
              <p:spPr>
                <a:xfrm>
                  <a:off x="1273412"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4" name="矩形 93">
                  <a:extLst>
                    <a:ext uri="{FF2B5EF4-FFF2-40B4-BE49-F238E27FC236}">
                      <a16:creationId xmlns:a16="http://schemas.microsoft.com/office/drawing/2014/main" id="{67F54A4D-AA68-EC7A-BE56-D46604BA6B2C}"/>
                    </a:ext>
                  </a:extLst>
                </p:cNvPr>
                <p:cNvSpPr/>
                <p:nvPr/>
              </p:nvSpPr>
              <p:spPr>
                <a:xfrm>
                  <a:off x="1707329"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5" name="矩形 94">
                  <a:extLst>
                    <a:ext uri="{FF2B5EF4-FFF2-40B4-BE49-F238E27FC236}">
                      <a16:creationId xmlns:a16="http://schemas.microsoft.com/office/drawing/2014/main" id="{E330F564-FB72-75B9-B811-11E2983E41D7}"/>
                    </a:ext>
                  </a:extLst>
                </p:cNvPr>
                <p:cNvSpPr/>
                <p:nvPr/>
              </p:nvSpPr>
              <p:spPr>
                <a:xfrm>
                  <a:off x="405578"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6" name="矩形 95">
                  <a:extLst>
                    <a:ext uri="{FF2B5EF4-FFF2-40B4-BE49-F238E27FC236}">
                      <a16:creationId xmlns:a16="http://schemas.microsoft.com/office/drawing/2014/main" id="{6AC0E3BA-1977-3932-7072-1940E25F0EA1}"/>
                    </a:ext>
                  </a:extLst>
                </p:cNvPr>
                <p:cNvSpPr/>
                <p:nvPr/>
              </p:nvSpPr>
              <p:spPr>
                <a:xfrm>
                  <a:off x="839495"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7" name="矩形 96">
                  <a:extLst>
                    <a:ext uri="{FF2B5EF4-FFF2-40B4-BE49-F238E27FC236}">
                      <a16:creationId xmlns:a16="http://schemas.microsoft.com/office/drawing/2014/main" id="{0D2DB2D8-4032-3A29-8EEA-6CDEB12FF16E}"/>
                    </a:ext>
                  </a:extLst>
                </p:cNvPr>
                <p:cNvSpPr/>
                <p:nvPr/>
              </p:nvSpPr>
              <p:spPr>
                <a:xfrm>
                  <a:off x="1273412"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8" name="矩形 97">
                  <a:extLst>
                    <a:ext uri="{FF2B5EF4-FFF2-40B4-BE49-F238E27FC236}">
                      <a16:creationId xmlns:a16="http://schemas.microsoft.com/office/drawing/2014/main" id="{FCE08510-19B6-0D77-216B-75E89185C088}"/>
                    </a:ext>
                  </a:extLst>
                </p:cNvPr>
                <p:cNvSpPr/>
                <p:nvPr/>
              </p:nvSpPr>
              <p:spPr>
                <a:xfrm>
                  <a:off x="1707329"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9" name="矩形 98">
                  <a:extLst>
                    <a:ext uri="{FF2B5EF4-FFF2-40B4-BE49-F238E27FC236}">
                      <a16:creationId xmlns:a16="http://schemas.microsoft.com/office/drawing/2014/main" id="{7CEA7D18-30D7-075C-D965-25C0E47647FC}"/>
                    </a:ext>
                  </a:extLst>
                </p:cNvPr>
                <p:cNvSpPr/>
                <p:nvPr/>
              </p:nvSpPr>
              <p:spPr>
                <a:xfrm>
                  <a:off x="405578"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00" name="矩形 99">
                  <a:extLst>
                    <a:ext uri="{FF2B5EF4-FFF2-40B4-BE49-F238E27FC236}">
                      <a16:creationId xmlns:a16="http://schemas.microsoft.com/office/drawing/2014/main" id="{849D73B4-F970-E0EF-9C55-F708A524AE20}"/>
                    </a:ext>
                  </a:extLst>
                </p:cNvPr>
                <p:cNvSpPr/>
                <p:nvPr/>
              </p:nvSpPr>
              <p:spPr>
                <a:xfrm>
                  <a:off x="839495"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01" name="矩形 100">
                  <a:extLst>
                    <a:ext uri="{FF2B5EF4-FFF2-40B4-BE49-F238E27FC236}">
                      <a16:creationId xmlns:a16="http://schemas.microsoft.com/office/drawing/2014/main" id="{99339DD0-C230-DEAF-BF02-C0478E49FA77}"/>
                    </a:ext>
                  </a:extLst>
                </p:cNvPr>
                <p:cNvSpPr/>
                <p:nvPr/>
              </p:nvSpPr>
              <p:spPr>
                <a:xfrm>
                  <a:off x="1273412"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02" name="矩形 101">
                  <a:extLst>
                    <a:ext uri="{FF2B5EF4-FFF2-40B4-BE49-F238E27FC236}">
                      <a16:creationId xmlns:a16="http://schemas.microsoft.com/office/drawing/2014/main" id="{D8C69D1F-B579-1D46-DD8D-30D5B6F22B09}"/>
                    </a:ext>
                  </a:extLst>
                </p:cNvPr>
                <p:cNvSpPr/>
                <p:nvPr/>
              </p:nvSpPr>
              <p:spPr>
                <a:xfrm>
                  <a:off x="1707329"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03" name="矩形 102">
                  <a:extLst>
                    <a:ext uri="{FF2B5EF4-FFF2-40B4-BE49-F238E27FC236}">
                      <a16:creationId xmlns:a16="http://schemas.microsoft.com/office/drawing/2014/main" id="{F44CB679-4A5D-11C1-DC43-ABB644B3A416}"/>
                    </a:ext>
                  </a:extLst>
                </p:cNvPr>
                <p:cNvSpPr/>
                <p:nvPr/>
              </p:nvSpPr>
              <p:spPr>
                <a:xfrm>
                  <a:off x="405578"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04" name="矩形 103">
                  <a:extLst>
                    <a:ext uri="{FF2B5EF4-FFF2-40B4-BE49-F238E27FC236}">
                      <a16:creationId xmlns:a16="http://schemas.microsoft.com/office/drawing/2014/main" id="{EA9C8DF4-7604-CC86-D26A-5D6F0866A175}"/>
                    </a:ext>
                  </a:extLst>
                </p:cNvPr>
                <p:cNvSpPr/>
                <p:nvPr/>
              </p:nvSpPr>
              <p:spPr>
                <a:xfrm>
                  <a:off x="839495"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05" name="矩形 104">
                  <a:extLst>
                    <a:ext uri="{FF2B5EF4-FFF2-40B4-BE49-F238E27FC236}">
                      <a16:creationId xmlns:a16="http://schemas.microsoft.com/office/drawing/2014/main" id="{43660019-1385-5CCF-B8D8-91FCE1159DE3}"/>
                    </a:ext>
                  </a:extLst>
                </p:cNvPr>
                <p:cNvSpPr/>
                <p:nvPr/>
              </p:nvSpPr>
              <p:spPr>
                <a:xfrm>
                  <a:off x="1273412"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06" name="矩形 105">
                  <a:extLst>
                    <a:ext uri="{FF2B5EF4-FFF2-40B4-BE49-F238E27FC236}">
                      <a16:creationId xmlns:a16="http://schemas.microsoft.com/office/drawing/2014/main" id="{673958F1-FB9F-ED8E-379F-CF4CB360C7DD}"/>
                    </a:ext>
                  </a:extLst>
                </p:cNvPr>
                <p:cNvSpPr/>
                <p:nvPr/>
              </p:nvSpPr>
              <p:spPr>
                <a:xfrm>
                  <a:off x="1707329"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sp>
            <p:nvSpPr>
              <p:cNvPr id="75" name="矩形 74">
                <a:extLst>
                  <a:ext uri="{FF2B5EF4-FFF2-40B4-BE49-F238E27FC236}">
                    <a16:creationId xmlns:a16="http://schemas.microsoft.com/office/drawing/2014/main" id="{C1BD02C1-3035-0376-D12A-FFD3FCBE65A7}"/>
                  </a:ext>
                </a:extLst>
              </p:cNvPr>
              <p:cNvSpPr/>
              <p:nvPr/>
            </p:nvSpPr>
            <p:spPr>
              <a:xfrm>
                <a:off x="6483685"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76" name="矩形 75">
                <a:extLst>
                  <a:ext uri="{FF2B5EF4-FFF2-40B4-BE49-F238E27FC236}">
                    <a16:creationId xmlns:a16="http://schemas.microsoft.com/office/drawing/2014/main" id="{B4CFCC5D-77B1-3857-5315-1740BFCD0F94}"/>
                  </a:ext>
                </a:extLst>
              </p:cNvPr>
              <p:cNvSpPr/>
              <p:nvPr/>
            </p:nvSpPr>
            <p:spPr>
              <a:xfrm>
                <a:off x="7495500"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77" name="矩形 76">
                <a:extLst>
                  <a:ext uri="{FF2B5EF4-FFF2-40B4-BE49-F238E27FC236}">
                    <a16:creationId xmlns:a16="http://schemas.microsoft.com/office/drawing/2014/main" id="{1E46852A-FBA0-68C5-F70E-4AB0B2F6703C}"/>
                  </a:ext>
                </a:extLst>
              </p:cNvPr>
              <p:cNvSpPr/>
              <p:nvPr/>
            </p:nvSpPr>
            <p:spPr>
              <a:xfrm>
                <a:off x="8507314"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78" name="矩形 77">
                <a:extLst>
                  <a:ext uri="{FF2B5EF4-FFF2-40B4-BE49-F238E27FC236}">
                    <a16:creationId xmlns:a16="http://schemas.microsoft.com/office/drawing/2014/main" id="{33070D31-5975-BAAB-0297-AE76BA25DEF7}"/>
                  </a:ext>
                </a:extLst>
              </p:cNvPr>
              <p:cNvSpPr/>
              <p:nvPr/>
            </p:nvSpPr>
            <p:spPr>
              <a:xfrm>
                <a:off x="9519129"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79" name="矩形 78">
                <a:extLst>
                  <a:ext uri="{FF2B5EF4-FFF2-40B4-BE49-F238E27FC236}">
                    <a16:creationId xmlns:a16="http://schemas.microsoft.com/office/drawing/2014/main" id="{2D7BE43F-0FC5-389A-5A50-FC991013A92A}"/>
                  </a:ext>
                </a:extLst>
              </p:cNvPr>
              <p:cNvSpPr/>
              <p:nvPr/>
            </p:nvSpPr>
            <p:spPr>
              <a:xfrm>
                <a:off x="6483685"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0" name="矩形 79">
                <a:extLst>
                  <a:ext uri="{FF2B5EF4-FFF2-40B4-BE49-F238E27FC236}">
                    <a16:creationId xmlns:a16="http://schemas.microsoft.com/office/drawing/2014/main" id="{5D15CF10-053D-9444-E5AE-D6846B2100A0}"/>
                  </a:ext>
                </a:extLst>
              </p:cNvPr>
              <p:cNvSpPr/>
              <p:nvPr/>
            </p:nvSpPr>
            <p:spPr>
              <a:xfrm>
                <a:off x="7495500"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1" name="矩形 80">
                <a:extLst>
                  <a:ext uri="{FF2B5EF4-FFF2-40B4-BE49-F238E27FC236}">
                    <a16:creationId xmlns:a16="http://schemas.microsoft.com/office/drawing/2014/main" id="{DA8C8E15-314C-73D7-0018-67496729A0C1}"/>
                  </a:ext>
                </a:extLst>
              </p:cNvPr>
              <p:cNvSpPr/>
              <p:nvPr/>
            </p:nvSpPr>
            <p:spPr>
              <a:xfrm>
                <a:off x="8507314"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2" name="矩形 81">
                <a:extLst>
                  <a:ext uri="{FF2B5EF4-FFF2-40B4-BE49-F238E27FC236}">
                    <a16:creationId xmlns:a16="http://schemas.microsoft.com/office/drawing/2014/main" id="{21F0312A-DB50-4058-2CDB-4DF5A3C8E4E2}"/>
                  </a:ext>
                </a:extLst>
              </p:cNvPr>
              <p:cNvSpPr/>
              <p:nvPr/>
            </p:nvSpPr>
            <p:spPr>
              <a:xfrm>
                <a:off x="9519129"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3" name="矩形 82">
                <a:extLst>
                  <a:ext uri="{FF2B5EF4-FFF2-40B4-BE49-F238E27FC236}">
                    <a16:creationId xmlns:a16="http://schemas.microsoft.com/office/drawing/2014/main" id="{53780356-E3ED-6407-6A05-BE958A352E53}"/>
                  </a:ext>
                </a:extLst>
              </p:cNvPr>
              <p:cNvSpPr/>
              <p:nvPr/>
            </p:nvSpPr>
            <p:spPr>
              <a:xfrm>
                <a:off x="6483685"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4" name="矩形 83">
                <a:extLst>
                  <a:ext uri="{FF2B5EF4-FFF2-40B4-BE49-F238E27FC236}">
                    <a16:creationId xmlns:a16="http://schemas.microsoft.com/office/drawing/2014/main" id="{3645F2BE-EC87-4ADF-9435-361424B59133}"/>
                  </a:ext>
                </a:extLst>
              </p:cNvPr>
              <p:cNvSpPr/>
              <p:nvPr/>
            </p:nvSpPr>
            <p:spPr>
              <a:xfrm>
                <a:off x="7495500"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5" name="矩形 84">
                <a:extLst>
                  <a:ext uri="{FF2B5EF4-FFF2-40B4-BE49-F238E27FC236}">
                    <a16:creationId xmlns:a16="http://schemas.microsoft.com/office/drawing/2014/main" id="{CEBA4A13-0E89-AC9C-87AB-6E525247BBA7}"/>
                  </a:ext>
                </a:extLst>
              </p:cNvPr>
              <p:cNvSpPr/>
              <p:nvPr/>
            </p:nvSpPr>
            <p:spPr>
              <a:xfrm>
                <a:off x="8507314"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6" name="矩形 85">
                <a:extLst>
                  <a:ext uri="{FF2B5EF4-FFF2-40B4-BE49-F238E27FC236}">
                    <a16:creationId xmlns:a16="http://schemas.microsoft.com/office/drawing/2014/main" id="{9EFD6384-D45F-3AA4-100B-6235AD638996}"/>
                  </a:ext>
                </a:extLst>
              </p:cNvPr>
              <p:cNvSpPr/>
              <p:nvPr/>
            </p:nvSpPr>
            <p:spPr>
              <a:xfrm>
                <a:off x="9519129"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7" name="矩形 86">
                <a:extLst>
                  <a:ext uri="{FF2B5EF4-FFF2-40B4-BE49-F238E27FC236}">
                    <a16:creationId xmlns:a16="http://schemas.microsoft.com/office/drawing/2014/main" id="{C8BEF0CB-61E8-CACC-E61C-95F4C17B28EC}"/>
                  </a:ext>
                </a:extLst>
              </p:cNvPr>
              <p:cNvSpPr/>
              <p:nvPr/>
            </p:nvSpPr>
            <p:spPr>
              <a:xfrm>
                <a:off x="6483685"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8" name="矩形 87">
                <a:extLst>
                  <a:ext uri="{FF2B5EF4-FFF2-40B4-BE49-F238E27FC236}">
                    <a16:creationId xmlns:a16="http://schemas.microsoft.com/office/drawing/2014/main" id="{8D7A95CA-06BC-998E-601E-02C10A5A7D29}"/>
                  </a:ext>
                </a:extLst>
              </p:cNvPr>
              <p:cNvSpPr/>
              <p:nvPr/>
            </p:nvSpPr>
            <p:spPr>
              <a:xfrm>
                <a:off x="7495500"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89" name="矩形 88">
                <a:extLst>
                  <a:ext uri="{FF2B5EF4-FFF2-40B4-BE49-F238E27FC236}">
                    <a16:creationId xmlns:a16="http://schemas.microsoft.com/office/drawing/2014/main" id="{49C70915-817E-2591-AC3B-C26F078F9F3F}"/>
                  </a:ext>
                </a:extLst>
              </p:cNvPr>
              <p:cNvSpPr/>
              <p:nvPr/>
            </p:nvSpPr>
            <p:spPr>
              <a:xfrm>
                <a:off x="8507314"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90" name="矩形 89">
                <a:extLst>
                  <a:ext uri="{FF2B5EF4-FFF2-40B4-BE49-F238E27FC236}">
                    <a16:creationId xmlns:a16="http://schemas.microsoft.com/office/drawing/2014/main" id="{16717FE9-EA7F-CC70-4EA6-C72B6EBB85D0}"/>
                  </a:ext>
                </a:extLst>
              </p:cNvPr>
              <p:cNvSpPr/>
              <p:nvPr/>
            </p:nvSpPr>
            <p:spPr>
              <a:xfrm>
                <a:off x="9519129"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grpSp>
          <p:nvGrpSpPr>
            <p:cNvPr id="107" name="组合 106">
              <a:extLst>
                <a:ext uri="{FF2B5EF4-FFF2-40B4-BE49-F238E27FC236}">
                  <a16:creationId xmlns:a16="http://schemas.microsoft.com/office/drawing/2014/main" id="{B1E0775D-877C-949D-8815-F5BCE212EE42}"/>
                </a:ext>
              </a:extLst>
            </p:cNvPr>
            <p:cNvGrpSpPr/>
            <p:nvPr/>
          </p:nvGrpSpPr>
          <p:grpSpPr>
            <a:xfrm>
              <a:off x="8404111" y="740443"/>
              <a:ext cx="2023629" cy="2017601"/>
              <a:chOff x="6483684" y="1777361"/>
              <a:chExt cx="3983094" cy="3971230"/>
            </a:xfrm>
          </p:grpSpPr>
          <p:grpSp>
            <p:nvGrpSpPr>
              <p:cNvPr id="108" name="组合 107">
                <a:extLst>
                  <a:ext uri="{FF2B5EF4-FFF2-40B4-BE49-F238E27FC236}">
                    <a16:creationId xmlns:a16="http://schemas.microsoft.com/office/drawing/2014/main" id="{EAF2BD58-C2E8-157B-C15E-B424322B67A0}"/>
                  </a:ext>
                </a:extLst>
              </p:cNvPr>
              <p:cNvGrpSpPr/>
              <p:nvPr/>
            </p:nvGrpSpPr>
            <p:grpSpPr>
              <a:xfrm>
                <a:off x="6483684" y="1777361"/>
                <a:ext cx="3983094" cy="3971230"/>
                <a:chOff x="405578" y="1206905"/>
                <a:chExt cx="1708151" cy="1703063"/>
              </a:xfrm>
              <a:solidFill>
                <a:srgbClr val="89937A"/>
              </a:solidFill>
            </p:grpSpPr>
            <p:sp>
              <p:nvSpPr>
                <p:cNvPr id="125" name="矩形 124">
                  <a:extLst>
                    <a:ext uri="{FF2B5EF4-FFF2-40B4-BE49-F238E27FC236}">
                      <a16:creationId xmlns:a16="http://schemas.microsoft.com/office/drawing/2014/main" id="{96472039-E299-62AB-9D4D-C08DBA8CBAEA}"/>
                    </a:ext>
                  </a:extLst>
                </p:cNvPr>
                <p:cNvSpPr/>
                <p:nvPr/>
              </p:nvSpPr>
              <p:spPr>
                <a:xfrm>
                  <a:off x="405578"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6" name="矩形 125">
                  <a:extLst>
                    <a:ext uri="{FF2B5EF4-FFF2-40B4-BE49-F238E27FC236}">
                      <a16:creationId xmlns:a16="http://schemas.microsoft.com/office/drawing/2014/main" id="{7AB46AD1-5E12-C577-CFE7-F4FE38804399}"/>
                    </a:ext>
                  </a:extLst>
                </p:cNvPr>
                <p:cNvSpPr/>
                <p:nvPr/>
              </p:nvSpPr>
              <p:spPr>
                <a:xfrm>
                  <a:off x="839495"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7" name="矩形 126">
                  <a:extLst>
                    <a:ext uri="{FF2B5EF4-FFF2-40B4-BE49-F238E27FC236}">
                      <a16:creationId xmlns:a16="http://schemas.microsoft.com/office/drawing/2014/main" id="{F25CA5E3-B0D7-BA40-90B7-D1F0318DF75E}"/>
                    </a:ext>
                  </a:extLst>
                </p:cNvPr>
                <p:cNvSpPr/>
                <p:nvPr/>
              </p:nvSpPr>
              <p:spPr>
                <a:xfrm>
                  <a:off x="1273412"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8" name="矩形 127">
                  <a:extLst>
                    <a:ext uri="{FF2B5EF4-FFF2-40B4-BE49-F238E27FC236}">
                      <a16:creationId xmlns:a16="http://schemas.microsoft.com/office/drawing/2014/main" id="{59005DE2-96C6-C996-E8F4-F9C9447D94FE}"/>
                    </a:ext>
                  </a:extLst>
                </p:cNvPr>
                <p:cNvSpPr/>
                <p:nvPr/>
              </p:nvSpPr>
              <p:spPr>
                <a:xfrm>
                  <a:off x="1707329"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9" name="矩形 128">
                  <a:extLst>
                    <a:ext uri="{FF2B5EF4-FFF2-40B4-BE49-F238E27FC236}">
                      <a16:creationId xmlns:a16="http://schemas.microsoft.com/office/drawing/2014/main" id="{4A8E68F1-8785-2095-23FA-7E3C301B1873}"/>
                    </a:ext>
                  </a:extLst>
                </p:cNvPr>
                <p:cNvSpPr/>
                <p:nvPr/>
              </p:nvSpPr>
              <p:spPr>
                <a:xfrm>
                  <a:off x="405578"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0" name="矩形 129">
                  <a:extLst>
                    <a:ext uri="{FF2B5EF4-FFF2-40B4-BE49-F238E27FC236}">
                      <a16:creationId xmlns:a16="http://schemas.microsoft.com/office/drawing/2014/main" id="{8138AE8A-1612-2722-6265-05FC97CD47F0}"/>
                    </a:ext>
                  </a:extLst>
                </p:cNvPr>
                <p:cNvSpPr/>
                <p:nvPr/>
              </p:nvSpPr>
              <p:spPr>
                <a:xfrm>
                  <a:off x="839495"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1" name="矩形 130">
                  <a:extLst>
                    <a:ext uri="{FF2B5EF4-FFF2-40B4-BE49-F238E27FC236}">
                      <a16:creationId xmlns:a16="http://schemas.microsoft.com/office/drawing/2014/main" id="{2DBF41C5-5DE9-F188-C4D0-63A8205BF80A}"/>
                    </a:ext>
                  </a:extLst>
                </p:cNvPr>
                <p:cNvSpPr/>
                <p:nvPr/>
              </p:nvSpPr>
              <p:spPr>
                <a:xfrm>
                  <a:off x="1273412"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2" name="矩形 131">
                  <a:extLst>
                    <a:ext uri="{FF2B5EF4-FFF2-40B4-BE49-F238E27FC236}">
                      <a16:creationId xmlns:a16="http://schemas.microsoft.com/office/drawing/2014/main" id="{7DC535F8-2A60-A3ED-9243-8E68AA3B1322}"/>
                    </a:ext>
                  </a:extLst>
                </p:cNvPr>
                <p:cNvSpPr/>
                <p:nvPr/>
              </p:nvSpPr>
              <p:spPr>
                <a:xfrm>
                  <a:off x="1707329"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3" name="矩形 132">
                  <a:extLst>
                    <a:ext uri="{FF2B5EF4-FFF2-40B4-BE49-F238E27FC236}">
                      <a16:creationId xmlns:a16="http://schemas.microsoft.com/office/drawing/2014/main" id="{7FA6535F-107F-6C64-E6DD-78877DDDF700}"/>
                    </a:ext>
                  </a:extLst>
                </p:cNvPr>
                <p:cNvSpPr/>
                <p:nvPr/>
              </p:nvSpPr>
              <p:spPr>
                <a:xfrm>
                  <a:off x="405578"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4" name="矩形 133">
                  <a:extLst>
                    <a:ext uri="{FF2B5EF4-FFF2-40B4-BE49-F238E27FC236}">
                      <a16:creationId xmlns:a16="http://schemas.microsoft.com/office/drawing/2014/main" id="{2692537A-3B14-FAF5-D40B-67F058B2AF6C}"/>
                    </a:ext>
                  </a:extLst>
                </p:cNvPr>
                <p:cNvSpPr/>
                <p:nvPr/>
              </p:nvSpPr>
              <p:spPr>
                <a:xfrm>
                  <a:off x="839495"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5" name="矩形 134">
                  <a:extLst>
                    <a:ext uri="{FF2B5EF4-FFF2-40B4-BE49-F238E27FC236}">
                      <a16:creationId xmlns:a16="http://schemas.microsoft.com/office/drawing/2014/main" id="{D3D003A5-F874-5431-6971-3014EE5D25B0}"/>
                    </a:ext>
                  </a:extLst>
                </p:cNvPr>
                <p:cNvSpPr/>
                <p:nvPr/>
              </p:nvSpPr>
              <p:spPr>
                <a:xfrm>
                  <a:off x="1273412"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6" name="矩形 135">
                  <a:extLst>
                    <a:ext uri="{FF2B5EF4-FFF2-40B4-BE49-F238E27FC236}">
                      <a16:creationId xmlns:a16="http://schemas.microsoft.com/office/drawing/2014/main" id="{572AFC2F-F1D6-D202-9535-F19417732EFB}"/>
                    </a:ext>
                  </a:extLst>
                </p:cNvPr>
                <p:cNvSpPr/>
                <p:nvPr/>
              </p:nvSpPr>
              <p:spPr>
                <a:xfrm>
                  <a:off x="1707329"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7" name="矩形 136">
                  <a:extLst>
                    <a:ext uri="{FF2B5EF4-FFF2-40B4-BE49-F238E27FC236}">
                      <a16:creationId xmlns:a16="http://schemas.microsoft.com/office/drawing/2014/main" id="{7FE3D35A-9CDF-C9C6-9117-B9BB56128868}"/>
                    </a:ext>
                  </a:extLst>
                </p:cNvPr>
                <p:cNvSpPr/>
                <p:nvPr/>
              </p:nvSpPr>
              <p:spPr>
                <a:xfrm>
                  <a:off x="405578"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8" name="矩形 137">
                  <a:extLst>
                    <a:ext uri="{FF2B5EF4-FFF2-40B4-BE49-F238E27FC236}">
                      <a16:creationId xmlns:a16="http://schemas.microsoft.com/office/drawing/2014/main" id="{10D9FB03-0E19-1C54-F8C4-5945FCDFC6DD}"/>
                    </a:ext>
                  </a:extLst>
                </p:cNvPr>
                <p:cNvSpPr/>
                <p:nvPr/>
              </p:nvSpPr>
              <p:spPr>
                <a:xfrm>
                  <a:off x="839495"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39" name="矩形 138">
                  <a:extLst>
                    <a:ext uri="{FF2B5EF4-FFF2-40B4-BE49-F238E27FC236}">
                      <a16:creationId xmlns:a16="http://schemas.microsoft.com/office/drawing/2014/main" id="{CDB88F28-C394-C031-C0E9-86F8894EE129}"/>
                    </a:ext>
                  </a:extLst>
                </p:cNvPr>
                <p:cNvSpPr/>
                <p:nvPr/>
              </p:nvSpPr>
              <p:spPr>
                <a:xfrm>
                  <a:off x="1273412"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0" name="矩形 139">
                  <a:extLst>
                    <a:ext uri="{FF2B5EF4-FFF2-40B4-BE49-F238E27FC236}">
                      <a16:creationId xmlns:a16="http://schemas.microsoft.com/office/drawing/2014/main" id="{FA15B285-76F4-5E87-4D5B-BF9EE36A2FC8}"/>
                    </a:ext>
                  </a:extLst>
                </p:cNvPr>
                <p:cNvSpPr/>
                <p:nvPr/>
              </p:nvSpPr>
              <p:spPr>
                <a:xfrm>
                  <a:off x="1707329"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sp>
            <p:nvSpPr>
              <p:cNvPr id="109" name="矩形 108">
                <a:extLst>
                  <a:ext uri="{FF2B5EF4-FFF2-40B4-BE49-F238E27FC236}">
                    <a16:creationId xmlns:a16="http://schemas.microsoft.com/office/drawing/2014/main" id="{BB0B39D7-7DA6-48B7-7389-21CE5FB93B06}"/>
                  </a:ext>
                </a:extLst>
              </p:cNvPr>
              <p:cNvSpPr/>
              <p:nvPr/>
            </p:nvSpPr>
            <p:spPr>
              <a:xfrm>
                <a:off x="6483685"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0" name="矩形 109">
                <a:extLst>
                  <a:ext uri="{FF2B5EF4-FFF2-40B4-BE49-F238E27FC236}">
                    <a16:creationId xmlns:a16="http://schemas.microsoft.com/office/drawing/2014/main" id="{19AAA9A1-81F0-4F63-38CE-0D819266BF32}"/>
                  </a:ext>
                </a:extLst>
              </p:cNvPr>
              <p:cNvSpPr/>
              <p:nvPr/>
            </p:nvSpPr>
            <p:spPr>
              <a:xfrm>
                <a:off x="7495500"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1" name="矩形 110">
                <a:extLst>
                  <a:ext uri="{FF2B5EF4-FFF2-40B4-BE49-F238E27FC236}">
                    <a16:creationId xmlns:a16="http://schemas.microsoft.com/office/drawing/2014/main" id="{5D2508DF-F936-AB3A-B8CA-0ADA259B5D69}"/>
                  </a:ext>
                </a:extLst>
              </p:cNvPr>
              <p:cNvSpPr/>
              <p:nvPr/>
            </p:nvSpPr>
            <p:spPr>
              <a:xfrm>
                <a:off x="8507314"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2" name="矩形 111">
                <a:extLst>
                  <a:ext uri="{FF2B5EF4-FFF2-40B4-BE49-F238E27FC236}">
                    <a16:creationId xmlns:a16="http://schemas.microsoft.com/office/drawing/2014/main" id="{6ED7C29C-FC45-7A66-E445-800399ADA958}"/>
                  </a:ext>
                </a:extLst>
              </p:cNvPr>
              <p:cNvSpPr/>
              <p:nvPr/>
            </p:nvSpPr>
            <p:spPr>
              <a:xfrm>
                <a:off x="9519129"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3" name="矩形 112">
                <a:extLst>
                  <a:ext uri="{FF2B5EF4-FFF2-40B4-BE49-F238E27FC236}">
                    <a16:creationId xmlns:a16="http://schemas.microsoft.com/office/drawing/2014/main" id="{4A7C3F4F-2BC3-A559-93DC-6506EB10F917}"/>
                  </a:ext>
                </a:extLst>
              </p:cNvPr>
              <p:cNvSpPr/>
              <p:nvPr/>
            </p:nvSpPr>
            <p:spPr>
              <a:xfrm>
                <a:off x="6483685"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4" name="矩形 113">
                <a:extLst>
                  <a:ext uri="{FF2B5EF4-FFF2-40B4-BE49-F238E27FC236}">
                    <a16:creationId xmlns:a16="http://schemas.microsoft.com/office/drawing/2014/main" id="{0DF356D0-4EE3-3FF8-74DA-092771EAC66C}"/>
                  </a:ext>
                </a:extLst>
              </p:cNvPr>
              <p:cNvSpPr/>
              <p:nvPr/>
            </p:nvSpPr>
            <p:spPr>
              <a:xfrm>
                <a:off x="7495500"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5" name="矩形 114">
                <a:extLst>
                  <a:ext uri="{FF2B5EF4-FFF2-40B4-BE49-F238E27FC236}">
                    <a16:creationId xmlns:a16="http://schemas.microsoft.com/office/drawing/2014/main" id="{83E08BDA-CB3B-7B68-D4D8-41A04950219C}"/>
                  </a:ext>
                </a:extLst>
              </p:cNvPr>
              <p:cNvSpPr/>
              <p:nvPr/>
            </p:nvSpPr>
            <p:spPr>
              <a:xfrm>
                <a:off x="8507314"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6" name="矩形 115">
                <a:extLst>
                  <a:ext uri="{FF2B5EF4-FFF2-40B4-BE49-F238E27FC236}">
                    <a16:creationId xmlns:a16="http://schemas.microsoft.com/office/drawing/2014/main" id="{1BC20F2C-8CCD-2308-2947-970159A6D2AE}"/>
                  </a:ext>
                </a:extLst>
              </p:cNvPr>
              <p:cNvSpPr/>
              <p:nvPr/>
            </p:nvSpPr>
            <p:spPr>
              <a:xfrm>
                <a:off x="9519129"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7" name="矩形 116">
                <a:extLst>
                  <a:ext uri="{FF2B5EF4-FFF2-40B4-BE49-F238E27FC236}">
                    <a16:creationId xmlns:a16="http://schemas.microsoft.com/office/drawing/2014/main" id="{851F9C4E-8827-45BB-D069-05C89AED5D72}"/>
                  </a:ext>
                </a:extLst>
              </p:cNvPr>
              <p:cNvSpPr/>
              <p:nvPr/>
            </p:nvSpPr>
            <p:spPr>
              <a:xfrm>
                <a:off x="6483685"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8" name="矩形 117">
                <a:extLst>
                  <a:ext uri="{FF2B5EF4-FFF2-40B4-BE49-F238E27FC236}">
                    <a16:creationId xmlns:a16="http://schemas.microsoft.com/office/drawing/2014/main" id="{F75E0B34-DEF9-5B3B-4098-9C510DD92E8A}"/>
                  </a:ext>
                </a:extLst>
              </p:cNvPr>
              <p:cNvSpPr/>
              <p:nvPr/>
            </p:nvSpPr>
            <p:spPr>
              <a:xfrm>
                <a:off x="7495500"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19" name="矩形 118">
                <a:extLst>
                  <a:ext uri="{FF2B5EF4-FFF2-40B4-BE49-F238E27FC236}">
                    <a16:creationId xmlns:a16="http://schemas.microsoft.com/office/drawing/2014/main" id="{47BBD598-523C-D8F2-F442-29C286972976}"/>
                  </a:ext>
                </a:extLst>
              </p:cNvPr>
              <p:cNvSpPr/>
              <p:nvPr/>
            </p:nvSpPr>
            <p:spPr>
              <a:xfrm>
                <a:off x="8507314"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0" name="矩形 119">
                <a:extLst>
                  <a:ext uri="{FF2B5EF4-FFF2-40B4-BE49-F238E27FC236}">
                    <a16:creationId xmlns:a16="http://schemas.microsoft.com/office/drawing/2014/main" id="{BEEC2B2B-52B0-5314-9109-AA27D8AA5C28}"/>
                  </a:ext>
                </a:extLst>
              </p:cNvPr>
              <p:cNvSpPr/>
              <p:nvPr/>
            </p:nvSpPr>
            <p:spPr>
              <a:xfrm>
                <a:off x="9519129"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1" name="矩形 120">
                <a:extLst>
                  <a:ext uri="{FF2B5EF4-FFF2-40B4-BE49-F238E27FC236}">
                    <a16:creationId xmlns:a16="http://schemas.microsoft.com/office/drawing/2014/main" id="{D4A232A0-3694-8787-E966-906C02A8A0CA}"/>
                  </a:ext>
                </a:extLst>
              </p:cNvPr>
              <p:cNvSpPr/>
              <p:nvPr/>
            </p:nvSpPr>
            <p:spPr>
              <a:xfrm>
                <a:off x="6483685"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2" name="矩形 121">
                <a:extLst>
                  <a:ext uri="{FF2B5EF4-FFF2-40B4-BE49-F238E27FC236}">
                    <a16:creationId xmlns:a16="http://schemas.microsoft.com/office/drawing/2014/main" id="{7919743C-5BB6-C3DF-D3AF-F70A093355E0}"/>
                  </a:ext>
                </a:extLst>
              </p:cNvPr>
              <p:cNvSpPr/>
              <p:nvPr/>
            </p:nvSpPr>
            <p:spPr>
              <a:xfrm>
                <a:off x="7495500"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3" name="矩形 122">
                <a:extLst>
                  <a:ext uri="{FF2B5EF4-FFF2-40B4-BE49-F238E27FC236}">
                    <a16:creationId xmlns:a16="http://schemas.microsoft.com/office/drawing/2014/main" id="{1659FAB8-A043-4E28-CC5C-5D806C2E24B6}"/>
                  </a:ext>
                </a:extLst>
              </p:cNvPr>
              <p:cNvSpPr/>
              <p:nvPr/>
            </p:nvSpPr>
            <p:spPr>
              <a:xfrm>
                <a:off x="8507314"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24" name="矩形 123">
                <a:extLst>
                  <a:ext uri="{FF2B5EF4-FFF2-40B4-BE49-F238E27FC236}">
                    <a16:creationId xmlns:a16="http://schemas.microsoft.com/office/drawing/2014/main" id="{B4F132BD-2706-58AA-7FD0-A551252ACBC5}"/>
                  </a:ext>
                </a:extLst>
              </p:cNvPr>
              <p:cNvSpPr/>
              <p:nvPr/>
            </p:nvSpPr>
            <p:spPr>
              <a:xfrm>
                <a:off x="9519129"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grpSp>
          <p:nvGrpSpPr>
            <p:cNvPr id="141" name="组合 140">
              <a:extLst>
                <a:ext uri="{FF2B5EF4-FFF2-40B4-BE49-F238E27FC236}">
                  <a16:creationId xmlns:a16="http://schemas.microsoft.com/office/drawing/2014/main" id="{A4C21CCC-52F2-FEFC-8952-6E578E0C5C6F}"/>
                </a:ext>
              </a:extLst>
            </p:cNvPr>
            <p:cNvGrpSpPr/>
            <p:nvPr/>
          </p:nvGrpSpPr>
          <p:grpSpPr>
            <a:xfrm>
              <a:off x="8404111" y="2806963"/>
              <a:ext cx="2023629" cy="2017601"/>
              <a:chOff x="6483684" y="1777361"/>
              <a:chExt cx="3983094" cy="3971230"/>
            </a:xfrm>
          </p:grpSpPr>
          <p:grpSp>
            <p:nvGrpSpPr>
              <p:cNvPr id="142" name="组合 141">
                <a:extLst>
                  <a:ext uri="{FF2B5EF4-FFF2-40B4-BE49-F238E27FC236}">
                    <a16:creationId xmlns:a16="http://schemas.microsoft.com/office/drawing/2014/main" id="{1C256FC6-2B38-EB62-AB40-1197BA85F022}"/>
                  </a:ext>
                </a:extLst>
              </p:cNvPr>
              <p:cNvGrpSpPr/>
              <p:nvPr/>
            </p:nvGrpSpPr>
            <p:grpSpPr>
              <a:xfrm>
                <a:off x="6483684" y="1777361"/>
                <a:ext cx="3983094" cy="3971230"/>
                <a:chOff x="405578" y="1206905"/>
                <a:chExt cx="1708151" cy="1703063"/>
              </a:xfrm>
              <a:solidFill>
                <a:srgbClr val="89937A"/>
              </a:solidFill>
            </p:grpSpPr>
            <p:sp>
              <p:nvSpPr>
                <p:cNvPr id="159" name="矩形 158">
                  <a:extLst>
                    <a:ext uri="{FF2B5EF4-FFF2-40B4-BE49-F238E27FC236}">
                      <a16:creationId xmlns:a16="http://schemas.microsoft.com/office/drawing/2014/main" id="{62788666-6655-F27C-E087-8E433C52FA07}"/>
                    </a:ext>
                  </a:extLst>
                </p:cNvPr>
                <p:cNvSpPr/>
                <p:nvPr/>
              </p:nvSpPr>
              <p:spPr>
                <a:xfrm>
                  <a:off x="405578"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0" name="矩形 159">
                  <a:extLst>
                    <a:ext uri="{FF2B5EF4-FFF2-40B4-BE49-F238E27FC236}">
                      <a16:creationId xmlns:a16="http://schemas.microsoft.com/office/drawing/2014/main" id="{B11796D7-05E7-A931-DD8C-BAE73C4CB2C4}"/>
                    </a:ext>
                  </a:extLst>
                </p:cNvPr>
                <p:cNvSpPr/>
                <p:nvPr/>
              </p:nvSpPr>
              <p:spPr>
                <a:xfrm>
                  <a:off x="839495"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1" name="矩形 160">
                  <a:extLst>
                    <a:ext uri="{FF2B5EF4-FFF2-40B4-BE49-F238E27FC236}">
                      <a16:creationId xmlns:a16="http://schemas.microsoft.com/office/drawing/2014/main" id="{5786E243-DB44-6257-9972-A9B6AD0D021D}"/>
                    </a:ext>
                  </a:extLst>
                </p:cNvPr>
                <p:cNvSpPr/>
                <p:nvPr/>
              </p:nvSpPr>
              <p:spPr>
                <a:xfrm>
                  <a:off x="1273412"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2" name="矩形 161">
                  <a:extLst>
                    <a:ext uri="{FF2B5EF4-FFF2-40B4-BE49-F238E27FC236}">
                      <a16:creationId xmlns:a16="http://schemas.microsoft.com/office/drawing/2014/main" id="{AA13382D-FB11-7F84-6E8C-05309725D7D2}"/>
                    </a:ext>
                  </a:extLst>
                </p:cNvPr>
                <p:cNvSpPr/>
                <p:nvPr/>
              </p:nvSpPr>
              <p:spPr>
                <a:xfrm>
                  <a:off x="1707329"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3" name="矩形 162">
                  <a:extLst>
                    <a:ext uri="{FF2B5EF4-FFF2-40B4-BE49-F238E27FC236}">
                      <a16:creationId xmlns:a16="http://schemas.microsoft.com/office/drawing/2014/main" id="{2DE848C1-EE9B-601B-59E1-615896A0E76F}"/>
                    </a:ext>
                  </a:extLst>
                </p:cNvPr>
                <p:cNvSpPr/>
                <p:nvPr/>
              </p:nvSpPr>
              <p:spPr>
                <a:xfrm>
                  <a:off x="405578"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4" name="矩形 163">
                  <a:extLst>
                    <a:ext uri="{FF2B5EF4-FFF2-40B4-BE49-F238E27FC236}">
                      <a16:creationId xmlns:a16="http://schemas.microsoft.com/office/drawing/2014/main" id="{4A0F036D-4D67-0187-9383-5B269F329FA8}"/>
                    </a:ext>
                  </a:extLst>
                </p:cNvPr>
                <p:cNvSpPr/>
                <p:nvPr/>
              </p:nvSpPr>
              <p:spPr>
                <a:xfrm>
                  <a:off x="839495"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5" name="矩形 164">
                  <a:extLst>
                    <a:ext uri="{FF2B5EF4-FFF2-40B4-BE49-F238E27FC236}">
                      <a16:creationId xmlns:a16="http://schemas.microsoft.com/office/drawing/2014/main" id="{8D141119-B959-EB90-8CB5-FBF3BBBC4929}"/>
                    </a:ext>
                  </a:extLst>
                </p:cNvPr>
                <p:cNvSpPr/>
                <p:nvPr/>
              </p:nvSpPr>
              <p:spPr>
                <a:xfrm>
                  <a:off x="1273412"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6" name="矩形 165">
                  <a:extLst>
                    <a:ext uri="{FF2B5EF4-FFF2-40B4-BE49-F238E27FC236}">
                      <a16:creationId xmlns:a16="http://schemas.microsoft.com/office/drawing/2014/main" id="{2DAB8645-B70B-AD87-D49D-189B98FAE0EB}"/>
                    </a:ext>
                  </a:extLst>
                </p:cNvPr>
                <p:cNvSpPr/>
                <p:nvPr/>
              </p:nvSpPr>
              <p:spPr>
                <a:xfrm>
                  <a:off x="1707329"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7" name="矩形 166">
                  <a:extLst>
                    <a:ext uri="{FF2B5EF4-FFF2-40B4-BE49-F238E27FC236}">
                      <a16:creationId xmlns:a16="http://schemas.microsoft.com/office/drawing/2014/main" id="{92C3EEB1-3C28-2CA7-1E14-035B67F19CC9}"/>
                    </a:ext>
                  </a:extLst>
                </p:cNvPr>
                <p:cNvSpPr/>
                <p:nvPr/>
              </p:nvSpPr>
              <p:spPr>
                <a:xfrm>
                  <a:off x="405578"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8" name="矩形 167">
                  <a:extLst>
                    <a:ext uri="{FF2B5EF4-FFF2-40B4-BE49-F238E27FC236}">
                      <a16:creationId xmlns:a16="http://schemas.microsoft.com/office/drawing/2014/main" id="{39536863-DBFB-EDFB-9205-AA45AA170ADD}"/>
                    </a:ext>
                  </a:extLst>
                </p:cNvPr>
                <p:cNvSpPr/>
                <p:nvPr/>
              </p:nvSpPr>
              <p:spPr>
                <a:xfrm>
                  <a:off x="839495"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69" name="矩形 168">
                  <a:extLst>
                    <a:ext uri="{FF2B5EF4-FFF2-40B4-BE49-F238E27FC236}">
                      <a16:creationId xmlns:a16="http://schemas.microsoft.com/office/drawing/2014/main" id="{37547BDC-D900-2942-8059-D04E33896BE9}"/>
                    </a:ext>
                  </a:extLst>
                </p:cNvPr>
                <p:cNvSpPr/>
                <p:nvPr/>
              </p:nvSpPr>
              <p:spPr>
                <a:xfrm>
                  <a:off x="1273412"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70" name="矩形 169">
                  <a:extLst>
                    <a:ext uri="{FF2B5EF4-FFF2-40B4-BE49-F238E27FC236}">
                      <a16:creationId xmlns:a16="http://schemas.microsoft.com/office/drawing/2014/main" id="{3A398DFE-89B6-DF9D-FFFA-E1B27A552F53}"/>
                    </a:ext>
                  </a:extLst>
                </p:cNvPr>
                <p:cNvSpPr/>
                <p:nvPr/>
              </p:nvSpPr>
              <p:spPr>
                <a:xfrm>
                  <a:off x="1707329"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71" name="矩形 170">
                  <a:extLst>
                    <a:ext uri="{FF2B5EF4-FFF2-40B4-BE49-F238E27FC236}">
                      <a16:creationId xmlns:a16="http://schemas.microsoft.com/office/drawing/2014/main" id="{E448D540-8F0F-B6F5-F835-6730E4207782}"/>
                    </a:ext>
                  </a:extLst>
                </p:cNvPr>
                <p:cNvSpPr/>
                <p:nvPr/>
              </p:nvSpPr>
              <p:spPr>
                <a:xfrm>
                  <a:off x="405578"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72" name="矩形 171">
                  <a:extLst>
                    <a:ext uri="{FF2B5EF4-FFF2-40B4-BE49-F238E27FC236}">
                      <a16:creationId xmlns:a16="http://schemas.microsoft.com/office/drawing/2014/main" id="{E5621238-174F-3C76-98CB-4FE790E2AE46}"/>
                    </a:ext>
                  </a:extLst>
                </p:cNvPr>
                <p:cNvSpPr/>
                <p:nvPr/>
              </p:nvSpPr>
              <p:spPr>
                <a:xfrm>
                  <a:off x="839495"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73" name="矩形 172">
                  <a:extLst>
                    <a:ext uri="{FF2B5EF4-FFF2-40B4-BE49-F238E27FC236}">
                      <a16:creationId xmlns:a16="http://schemas.microsoft.com/office/drawing/2014/main" id="{900A2A94-5C19-DAD7-29B1-6DCC6C975BE6}"/>
                    </a:ext>
                  </a:extLst>
                </p:cNvPr>
                <p:cNvSpPr/>
                <p:nvPr/>
              </p:nvSpPr>
              <p:spPr>
                <a:xfrm>
                  <a:off x="1273412"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74" name="矩形 173">
                  <a:extLst>
                    <a:ext uri="{FF2B5EF4-FFF2-40B4-BE49-F238E27FC236}">
                      <a16:creationId xmlns:a16="http://schemas.microsoft.com/office/drawing/2014/main" id="{C82EFA57-AC75-5485-1492-3E74BEA8911A}"/>
                    </a:ext>
                  </a:extLst>
                </p:cNvPr>
                <p:cNvSpPr/>
                <p:nvPr/>
              </p:nvSpPr>
              <p:spPr>
                <a:xfrm>
                  <a:off x="1707329"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C</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sp>
            <p:nvSpPr>
              <p:cNvPr id="143" name="矩形 142">
                <a:extLst>
                  <a:ext uri="{FF2B5EF4-FFF2-40B4-BE49-F238E27FC236}">
                    <a16:creationId xmlns:a16="http://schemas.microsoft.com/office/drawing/2014/main" id="{97D1FDC5-8530-34BE-43F1-84FBC9B474D9}"/>
                  </a:ext>
                </a:extLst>
              </p:cNvPr>
              <p:cNvSpPr/>
              <p:nvPr/>
            </p:nvSpPr>
            <p:spPr>
              <a:xfrm>
                <a:off x="6483685"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4" name="矩形 143">
                <a:extLst>
                  <a:ext uri="{FF2B5EF4-FFF2-40B4-BE49-F238E27FC236}">
                    <a16:creationId xmlns:a16="http://schemas.microsoft.com/office/drawing/2014/main" id="{D2A53B4E-9EB0-63F9-3DCF-D7C7D4DB1686}"/>
                  </a:ext>
                </a:extLst>
              </p:cNvPr>
              <p:cNvSpPr/>
              <p:nvPr/>
            </p:nvSpPr>
            <p:spPr>
              <a:xfrm>
                <a:off x="7495500"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5" name="矩形 144">
                <a:extLst>
                  <a:ext uri="{FF2B5EF4-FFF2-40B4-BE49-F238E27FC236}">
                    <a16:creationId xmlns:a16="http://schemas.microsoft.com/office/drawing/2014/main" id="{20E73828-2CCA-216C-BD9E-D68F5CCF1A22}"/>
                  </a:ext>
                </a:extLst>
              </p:cNvPr>
              <p:cNvSpPr/>
              <p:nvPr/>
            </p:nvSpPr>
            <p:spPr>
              <a:xfrm>
                <a:off x="8507314"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6" name="矩形 145">
                <a:extLst>
                  <a:ext uri="{FF2B5EF4-FFF2-40B4-BE49-F238E27FC236}">
                    <a16:creationId xmlns:a16="http://schemas.microsoft.com/office/drawing/2014/main" id="{992C72CF-61F2-8312-DFFE-0EBA413D4C3D}"/>
                  </a:ext>
                </a:extLst>
              </p:cNvPr>
              <p:cNvSpPr/>
              <p:nvPr/>
            </p:nvSpPr>
            <p:spPr>
              <a:xfrm>
                <a:off x="9519129" y="177736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7" name="矩形 146">
                <a:extLst>
                  <a:ext uri="{FF2B5EF4-FFF2-40B4-BE49-F238E27FC236}">
                    <a16:creationId xmlns:a16="http://schemas.microsoft.com/office/drawing/2014/main" id="{DC85D00E-780B-CDAC-B51C-F4957A8AC9CE}"/>
                  </a:ext>
                </a:extLst>
              </p:cNvPr>
              <p:cNvSpPr/>
              <p:nvPr/>
            </p:nvSpPr>
            <p:spPr>
              <a:xfrm>
                <a:off x="6483685"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8" name="矩形 147">
                <a:extLst>
                  <a:ext uri="{FF2B5EF4-FFF2-40B4-BE49-F238E27FC236}">
                    <a16:creationId xmlns:a16="http://schemas.microsoft.com/office/drawing/2014/main" id="{751B7F82-5C87-92C3-D746-0F792B08A611}"/>
                  </a:ext>
                </a:extLst>
              </p:cNvPr>
              <p:cNvSpPr/>
              <p:nvPr/>
            </p:nvSpPr>
            <p:spPr>
              <a:xfrm>
                <a:off x="7495500"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49" name="矩形 148">
                <a:extLst>
                  <a:ext uri="{FF2B5EF4-FFF2-40B4-BE49-F238E27FC236}">
                    <a16:creationId xmlns:a16="http://schemas.microsoft.com/office/drawing/2014/main" id="{D2CD18ED-2D09-F5FE-0F7B-3D6B89362AB5}"/>
                  </a:ext>
                </a:extLst>
              </p:cNvPr>
              <p:cNvSpPr/>
              <p:nvPr/>
            </p:nvSpPr>
            <p:spPr>
              <a:xfrm>
                <a:off x="8507314"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0" name="矩形 149">
                <a:extLst>
                  <a:ext uri="{FF2B5EF4-FFF2-40B4-BE49-F238E27FC236}">
                    <a16:creationId xmlns:a16="http://schemas.microsoft.com/office/drawing/2014/main" id="{C07EF3A5-CC2D-F15B-3E08-958A6B1FAD5E}"/>
                  </a:ext>
                </a:extLst>
              </p:cNvPr>
              <p:cNvSpPr/>
              <p:nvPr/>
            </p:nvSpPr>
            <p:spPr>
              <a:xfrm>
                <a:off x="9519129" y="278522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1" name="矩形 150">
                <a:extLst>
                  <a:ext uri="{FF2B5EF4-FFF2-40B4-BE49-F238E27FC236}">
                    <a16:creationId xmlns:a16="http://schemas.microsoft.com/office/drawing/2014/main" id="{62FD8C6B-854A-5589-F825-2F03CD7D61B9}"/>
                  </a:ext>
                </a:extLst>
              </p:cNvPr>
              <p:cNvSpPr/>
              <p:nvPr/>
            </p:nvSpPr>
            <p:spPr>
              <a:xfrm>
                <a:off x="6483685"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2" name="矩形 151">
                <a:extLst>
                  <a:ext uri="{FF2B5EF4-FFF2-40B4-BE49-F238E27FC236}">
                    <a16:creationId xmlns:a16="http://schemas.microsoft.com/office/drawing/2014/main" id="{C9E4BF31-34CA-6498-009A-ED09EE21AA65}"/>
                  </a:ext>
                </a:extLst>
              </p:cNvPr>
              <p:cNvSpPr/>
              <p:nvPr/>
            </p:nvSpPr>
            <p:spPr>
              <a:xfrm>
                <a:off x="7495500"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3" name="矩形 152">
                <a:extLst>
                  <a:ext uri="{FF2B5EF4-FFF2-40B4-BE49-F238E27FC236}">
                    <a16:creationId xmlns:a16="http://schemas.microsoft.com/office/drawing/2014/main" id="{1D179E01-4F1D-DF9B-A173-8BDC448797D0}"/>
                  </a:ext>
                </a:extLst>
              </p:cNvPr>
              <p:cNvSpPr/>
              <p:nvPr/>
            </p:nvSpPr>
            <p:spPr>
              <a:xfrm>
                <a:off x="8507314"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4" name="矩形 153">
                <a:extLst>
                  <a:ext uri="{FF2B5EF4-FFF2-40B4-BE49-F238E27FC236}">
                    <a16:creationId xmlns:a16="http://schemas.microsoft.com/office/drawing/2014/main" id="{B046F859-57F5-FCCE-EE0F-38D9DF90926B}"/>
                  </a:ext>
                </a:extLst>
              </p:cNvPr>
              <p:cNvSpPr/>
              <p:nvPr/>
            </p:nvSpPr>
            <p:spPr>
              <a:xfrm>
                <a:off x="9519129" y="379308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5" name="矩形 154">
                <a:extLst>
                  <a:ext uri="{FF2B5EF4-FFF2-40B4-BE49-F238E27FC236}">
                    <a16:creationId xmlns:a16="http://schemas.microsoft.com/office/drawing/2014/main" id="{3A6F7833-5AA6-AC9C-5625-B5DA80BB50F7}"/>
                  </a:ext>
                </a:extLst>
              </p:cNvPr>
              <p:cNvSpPr/>
              <p:nvPr/>
            </p:nvSpPr>
            <p:spPr>
              <a:xfrm>
                <a:off x="6483685"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6" name="矩形 155">
                <a:extLst>
                  <a:ext uri="{FF2B5EF4-FFF2-40B4-BE49-F238E27FC236}">
                    <a16:creationId xmlns:a16="http://schemas.microsoft.com/office/drawing/2014/main" id="{D8386FBF-EB17-FD1A-0FFC-12EB613CDCCC}"/>
                  </a:ext>
                </a:extLst>
              </p:cNvPr>
              <p:cNvSpPr/>
              <p:nvPr/>
            </p:nvSpPr>
            <p:spPr>
              <a:xfrm>
                <a:off x="7495500"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dirty="0">
                    <a:solidFill>
                      <a:srgbClr val="FFFFFF"/>
                    </a:solidFill>
                    <a:latin typeface="Arial Narrow" panose="020B0604020202020204" pitchFamily="34" charset="0"/>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7" name="矩形 156">
                <a:extLst>
                  <a:ext uri="{FF2B5EF4-FFF2-40B4-BE49-F238E27FC236}">
                    <a16:creationId xmlns:a16="http://schemas.microsoft.com/office/drawing/2014/main" id="{A5346FF1-F5EC-753C-2992-56D6332C25B7}"/>
                  </a:ext>
                </a:extLst>
              </p:cNvPr>
              <p:cNvSpPr/>
              <p:nvPr/>
            </p:nvSpPr>
            <p:spPr>
              <a:xfrm>
                <a:off x="8507314"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sp>
            <p:nvSpPr>
              <p:cNvPr id="158" name="矩形 157">
                <a:extLst>
                  <a:ext uri="{FF2B5EF4-FFF2-40B4-BE49-F238E27FC236}">
                    <a16:creationId xmlns:a16="http://schemas.microsoft.com/office/drawing/2014/main" id="{B0AAF632-44FE-8A3E-CEFE-39CF6E93CF05}"/>
                  </a:ext>
                </a:extLst>
              </p:cNvPr>
              <p:cNvSpPr/>
              <p:nvPr/>
            </p:nvSpPr>
            <p:spPr>
              <a:xfrm>
                <a:off x="9519129" y="4800942"/>
                <a:ext cx="399010" cy="3990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200" cap="none" spc="0" normalizeH="0" baseline="0" noProof="0" dirty="0">
                    <a:ln>
                      <a:noFill/>
                    </a:ln>
                    <a:solidFill>
                      <a:srgbClr val="FFFFFF"/>
                    </a:solidFill>
                    <a:effectLst/>
                    <a:uLnTx/>
                    <a:uFillTx/>
                    <a:latin typeface="Arial Narrow" panose="020B0604020202020204" pitchFamily="34" charset="0"/>
                    <a:ea typeface="+mn-ea"/>
                    <a:cs typeface="Arial Narrow" panose="020B0604020202020204" pitchFamily="34" charset="0"/>
                  </a:rPr>
                  <a:t>RM</a:t>
                </a:r>
                <a:endParaRPr kumimoji="0" lang="zh-CN" altLang="en-US" sz="1050" b="1" i="0" u="none" strike="noStrike" kern="1200" cap="none" spc="0" normalizeH="0" baseline="-25000" noProof="0" dirty="0">
                  <a:ln>
                    <a:noFill/>
                  </a:ln>
                  <a:solidFill>
                    <a:srgbClr val="FFFFFF"/>
                  </a:solidFill>
                  <a:effectLst/>
                  <a:uLnTx/>
                  <a:uFillTx/>
                  <a:latin typeface="Arial Narrow" panose="020B0604020202020204" pitchFamily="34" charset="0"/>
                  <a:ea typeface="+mn-ea"/>
                  <a:cs typeface="Arial Narrow" panose="020B0604020202020204" pitchFamily="34" charset="0"/>
                </a:endParaRPr>
              </a:p>
            </p:txBody>
          </p:sp>
        </p:grpSp>
      </p:grpSp>
      <p:pic>
        <p:nvPicPr>
          <p:cNvPr id="178" name="图片 177">
            <a:extLst>
              <a:ext uri="{FF2B5EF4-FFF2-40B4-BE49-F238E27FC236}">
                <a16:creationId xmlns:a16="http://schemas.microsoft.com/office/drawing/2014/main" id="{877A99EE-48E7-0971-DC1A-60D384DC06AF}"/>
              </a:ext>
            </a:extLst>
          </p:cNvPr>
          <p:cNvPicPr>
            <a:picLocks noChangeAspect="1"/>
          </p:cNvPicPr>
          <p:nvPr/>
        </p:nvPicPr>
        <p:blipFill>
          <a:blip r:embed="rId2"/>
          <a:stretch>
            <a:fillRect/>
          </a:stretch>
        </p:blipFill>
        <p:spPr>
          <a:xfrm>
            <a:off x="-7946" y="5219728"/>
            <a:ext cx="12192000" cy="1700323"/>
          </a:xfrm>
          <a:prstGeom prst="rect">
            <a:avLst/>
          </a:prstGeom>
        </p:spPr>
      </p:pic>
      <p:sp>
        <p:nvSpPr>
          <p:cNvPr id="3" name="Content Placeholder 2">
            <a:extLst>
              <a:ext uri="{FF2B5EF4-FFF2-40B4-BE49-F238E27FC236}">
                <a16:creationId xmlns:a16="http://schemas.microsoft.com/office/drawing/2014/main" id="{7EA87A00-48CB-7EFF-858D-00ADA886C42C}"/>
              </a:ext>
            </a:extLst>
          </p:cNvPr>
          <p:cNvSpPr txBox="1">
            <a:spLocks/>
          </p:cNvSpPr>
          <p:nvPr/>
        </p:nvSpPr>
        <p:spPr>
          <a:xfrm>
            <a:off x="316500" y="690880"/>
            <a:ext cx="10068471" cy="3119120"/>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ct val="100000"/>
              </a:lnSpc>
              <a:spcBef>
                <a:spcPts val="1270"/>
              </a:spcBef>
              <a:spcAft>
                <a:spcPts val="0"/>
              </a:spcAft>
              <a:buClrTx/>
              <a:buSzPct val="90000"/>
              <a:buFont typeface="Arial" panose="020B0604020202020204" pitchFamily="34" charset="0"/>
              <a:buChar char="•"/>
              <a:tabLst/>
              <a:defRPr/>
            </a:pPr>
            <a:r>
              <a:rPr lang="en-US" altLang="zh-CN" sz="2400" dirty="0"/>
              <a:t>Many Clusters with Small RedMule vs. Few Clusters with Big RedMule</a:t>
            </a:r>
          </a:p>
          <a:p>
            <a:pPr lvl="1">
              <a:defRPr/>
            </a:pPr>
            <a:r>
              <a:rPr lang="en-US" altLang="zh-CN" sz="2000" dirty="0"/>
              <a:t>Invariant Parameters During SoftHier System Transformation:</a:t>
            </a:r>
          </a:p>
          <a:p>
            <a:pPr lvl="2">
              <a:defRPr/>
            </a:pPr>
            <a:r>
              <a:rPr lang="en-US" altLang="zh-CN" sz="1788" dirty="0"/>
              <a:t>Total compute power</a:t>
            </a:r>
          </a:p>
          <a:p>
            <a:pPr lvl="2">
              <a:defRPr/>
            </a:pPr>
            <a:r>
              <a:rPr lang="en-US" altLang="zh-CN" sz="1788" dirty="0"/>
              <a:t>Total L1 area budget</a:t>
            </a:r>
          </a:p>
          <a:p>
            <a:pPr lvl="2">
              <a:defRPr/>
            </a:pPr>
            <a:r>
              <a:rPr lang="en-US" altLang="zh-CN" sz="1788" dirty="0"/>
              <a:t>NoC link width</a:t>
            </a:r>
          </a:p>
          <a:p>
            <a:pPr lvl="2">
              <a:defRPr/>
            </a:pPr>
            <a:r>
              <a:rPr lang="en-US" altLang="zh-CN" sz="1788" dirty="0"/>
              <a:t>Total HBM BW</a:t>
            </a:r>
          </a:p>
          <a:p>
            <a:pPr marL="0" indent="0">
              <a:buNone/>
              <a:defRPr/>
            </a:pPr>
            <a:endParaRPr lang="en-US" altLang="zh-CN" sz="2423" dirty="0"/>
          </a:p>
        </p:txBody>
      </p:sp>
      <p:sp>
        <p:nvSpPr>
          <p:cNvPr id="5" name="Title 1">
            <a:extLst>
              <a:ext uri="{FF2B5EF4-FFF2-40B4-BE49-F238E27FC236}">
                <a16:creationId xmlns:a16="http://schemas.microsoft.com/office/drawing/2014/main" id="{6D3CCCBB-8A1F-986B-6249-62012ECEF6AD}"/>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Run Ahead into M3-WP1 -- Architecture Design Exploration</a:t>
            </a:r>
          </a:p>
        </p:txBody>
      </p:sp>
      <p:sp>
        <p:nvSpPr>
          <p:cNvPr id="4" name="灯片编号占位符 3">
            <a:extLst>
              <a:ext uri="{FF2B5EF4-FFF2-40B4-BE49-F238E27FC236}">
                <a16:creationId xmlns:a16="http://schemas.microsoft.com/office/drawing/2014/main" id="{80379E5F-D833-BB83-C9B5-C9E2ABBDF453}"/>
              </a:ext>
            </a:extLst>
          </p:cNvPr>
          <p:cNvSpPr>
            <a:spLocks noGrp="1"/>
          </p:cNvSpPr>
          <p:nvPr>
            <p:ph type="sldNum" sz="quarter" idx="12"/>
          </p:nvPr>
        </p:nvSpPr>
        <p:spPr/>
        <p:txBody>
          <a:bodyPr/>
          <a:lstStyle/>
          <a:p>
            <a:fld id="{5CDD8BBF-345E-4024-ADB0-843CB582CCD3}" type="slidenum">
              <a:rPr lang="zh-CN" altLang="en-US" smtClean="0"/>
              <a:t>22</a:t>
            </a:fld>
            <a:endParaRPr lang="zh-CN" altLang="en-US"/>
          </a:p>
        </p:txBody>
      </p:sp>
    </p:spTree>
    <p:extLst>
      <p:ext uri="{BB962C8B-B14F-4D97-AF65-F5344CB8AC3E}">
        <p14:creationId xmlns:p14="http://schemas.microsoft.com/office/powerpoint/2010/main" val="2530185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19E2D-C85E-F140-28B6-D39606DF5692}"/>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F04ECF3D-892C-6D02-F7F0-70C4F62D20E6}"/>
              </a:ext>
            </a:extLst>
          </p:cNvPr>
          <p:cNvPicPr>
            <a:picLocks noChangeAspect="1"/>
          </p:cNvPicPr>
          <p:nvPr/>
        </p:nvPicPr>
        <p:blipFill>
          <a:blip r:embed="rId2"/>
          <a:stretch>
            <a:fillRect/>
          </a:stretch>
        </p:blipFill>
        <p:spPr>
          <a:xfrm>
            <a:off x="0" y="5276780"/>
            <a:ext cx="12192000" cy="1573389"/>
          </a:xfrm>
          <a:prstGeom prst="rect">
            <a:avLst/>
          </a:prstGeom>
        </p:spPr>
      </p:pic>
      <p:graphicFrame>
        <p:nvGraphicFramePr>
          <p:cNvPr id="177" name="图表 176">
            <a:extLst>
              <a:ext uri="{FF2B5EF4-FFF2-40B4-BE49-F238E27FC236}">
                <a16:creationId xmlns:a16="http://schemas.microsoft.com/office/drawing/2014/main" id="{1FCE291D-1F78-1DB7-8258-626CDC24F561}"/>
              </a:ext>
            </a:extLst>
          </p:cNvPr>
          <p:cNvGraphicFramePr>
            <a:graphicFrameLocks/>
          </p:cNvGraphicFramePr>
          <p:nvPr>
            <p:extLst>
              <p:ext uri="{D42A27DB-BD31-4B8C-83A1-F6EECF244321}">
                <p14:modId xmlns:p14="http://schemas.microsoft.com/office/powerpoint/2010/main" val="1294416243"/>
              </p:ext>
            </p:extLst>
          </p:nvPr>
        </p:nvGraphicFramePr>
        <p:xfrm>
          <a:off x="5175471" y="1175589"/>
          <a:ext cx="3457575" cy="3900671"/>
        </p:xfrm>
        <a:graphic>
          <a:graphicData uri="http://schemas.openxmlformats.org/drawingml/2006/chart">
            <c:chart xmlns:c="http://schemas.openxmlformats.org/drawingml/2006/chart" xmlns:r="http://schemas.openxmlformats.org/officeDocument/2006/relationships" r:id="rId3"/>
          </a:graphicData>
        </a:graphic>
      </p:graphicFrame>
      <p:sp>
        <p:nvSpPr>
          <p:cNvPr id="179" name="Content Placeholder 2">
            <a:extLst>
              <a:ext uri="{FF2B5EF4-FFF2-40B4-BE49-F238E27FC236}">
                <a16:creationId xmlns:a16="http://schemas.microsoft.com/office/drawing/2014/main" id="{449E33CF-1E00-3BB1-9FED-B8FF58FD525F}"/>
              </a:ext>
            </a:extLst>
          </p:cNvPr>
          <p:cNvSpPr txBox="1">
            <a:spLocks/>
          </p:cNvSpPr>
          <p:nvPr/>
        </p:nvSpPr>
        <p:spPr>
          <a:xfrm>
            <a:off x="254000" y="791242"/>
            <a:ext cx="6207760" cy="448553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ct val="100000"/>
              </a:lnSpc>
              <a:spcBef>
                <a:spcPts val="1270"/>
              </a:spcBef>
              <a:spcAft>
                <a:spcPts val="0"/>
              </a:spcAft>
              <a:buClrTx/>
              <a:buSzPct val="90000"/>
              <a:buFont typeface="Arial" panose="020B0604020202020204" pitchFamily="34" charset="0"/>
              <a:buChar char="•"/>
              <a:tabLst/>
              <a:defRPr/>
            </a:pPr>
            <a:r>
              <a:rPr lang="en-US" altLang="zh-CN" sz="2400" dirty="0"/>
              <a:t>Benchmark GEMM</a:t>
            </a:r>
          </a:p>
          <a:p>
            <a:pPr lvl="1">
              <a:defRPr/>
            </a:pPr>
            <a:r>
              <a:rPr lang="en-US" altLang="zh-CN" sz="2000" dirty="0"/>
              <a:t>16384 x 16384 x 16384</a:t>
            </a:r>
          </a:p>
          <a:p>
            <a:pPr lvl="1">
              <a:defRPr/>
            </a:pPr>
            <a:r>
              <a:rPr lang="en-US" altLang="zh-CN" sz="2000" dirty="0"/>
              <a:t>Systolic-like inter-cluster tile stream</a:t>
            </a:r>
          </a:p>
          <a:p>
            <a:pPr>
              <a:defRPr/>
            </a:pPr>
            <a:r>
              <a:rPr lang="en-US" altLang="zh-CN" sz="2423" dirty="0"/>
              <a:t>Result</a:t>
            </a:r>
          </a:p>
          <a:p>
            <a:pPr lvl="1">
              <a:defRPr/>
            </a:pPr>
            <a:r>
              <a:rPr lang="en-US" altLang="zh-CN" sz="2000" dirty="0"/>
              <a:t>Few clusters with big RedMule</a:t>
            </a:r>
          </a:p>
          <a:p>
            <a:pPr lvl="2">
              <a:defRPr/>
            </a:pPr>
            <a:r>
              <a:rPr lang="en-US" altLang="zh-CN" sz="1788" dirty="0"/>
              <a:t>Limited by NoC BW (if it can not scale)</a:t>
            </a:r>
          </a:p>
          <a:p>
            <a:pPr lvl="2">
              <a:defRPr/>
            </a:pPr>
            <a:r>
              <a:rPr lang="en-US" altLang="zh-CN" sz="1788" dirty="0"/>
              <a:t>Other potential limitations</a:t>
            </a:r>
          </a:p>
          <a:p>
            <a:pPr lvl="3">
              <a:defRPr/>
            </a:pPr>
            <a:r>
              <a:rPr lang="en-US" altLang="zh-CN" sz="1153" dirty="0"/>
              <a:t>RedMule may not scale</a:t>
            </a:r>
          </a:p>
          <a:p>
            <a:pPr lvl="3">
              <a:defRPr/>
            </a:pPr>
            <a:r>
              <a:rPr lang="en-US" altLang="zh-CN" sz="1153" dirty="0"/>
              <a:t>L1 TCDM BW may not scale</a:t>
            </a:r>
          </a:p>
          <a:p>
            <a:pPr lvl="3">
              <a:defRPr/>
            </a:pPr>
            <a:r>
              <a:rPr lang="en-US" altLang="zh-CN" sz="1153" dirty="0"/>
              <a:t>Less flexible for application with small GEMM</a:t>
            </a:r>
          </a:p>
          <a:p>
            <a:pPr lvl="1">
              <a:defRPr/>
            </a:pPr>
            <a:r>
              <a:rPr lang="en-US" altLang="zh-CN" sz="2000" dirty="0"/>
              <a:t>Many clusters with small RedMule</a:t>
            </a:r>
          </a:p>
          <a:p>
            <a:pPr lvl="2">
              <a:defRPr/>
            </a:pPr>
            <a:r>
              <a:rPr lang="en-US" altLang="zh-CN" sz="1788" dirty="0"/>
              <a:t>Small L1-&gt; Shorter GEMM steps -&gt; More sync needed</a:t>
            </a:r>
          </a:p>
          <a:p>
            <a:pPr lvl="2">
              <a:defRPr/>
            </a:pPr>
            <a:r>
              <a:rPr lang="en-US" altLang="zh-CN" sz="1788" dirty="0"/>
              <a:t>Many cluster -&gt; Each sync costs more time</a:t>
            </a:r>
          </a:p>
          <a:p>
            <a:pPr lvl="2">
              <a:defRPr/>
            </a:pPr>
            <a:endParaRPr lang="en-US" altLang="zh-CN" sz="1788" dirty="0"/>
          </a:p>
        </p:txBody>
      </p:sp>
      <p:graphicFrame>
        <p:nvGraphicFramePr>
          <p:cNvPr id="180" name="图表 179">
            <a:extLst>
              <a:ext uri="{FF2B5EF4-FFF2-40B4-BE49-F238E27FC236}">
                <a16:creationId xmlns:a16="http://schemas.microsoft.com/office/drawing/2014/main" id="{1305038C-542B-44E5-37A3-8B11986DC009}"/>
              </a:ext>
            </a:extLst>
          </p:cNvPr>
          <p:cNvGraphicFramePr>
            <a:graphicFrameLocks/>
          </p:cNvGraphicFramePr>
          <p:nvPr>
            <p:extLst>
              <p:ext uri="{D42A27DB-BD31-4B8C-83A1-F6EECF244321}">
                <p14:modId xmlns:p14="http://schemas.microsoft.com/office/powerpoint/2010/main" val="4089453033"/>
              </p:ext>
            </p:extLst>
          </p:nvPr>
        </p:nvGraphicFramePr>
        <p:xfrm>
          <a:off x="8566484" y="1581220"/>
          <a:ext cx="3625516" cy="3063593"/>
        </p:xfrm>
        <a:graphic>
          <a:graphicData uri="http://schemas.openxmlformats.org/drawingml/2006/chart">
            <c:chart xmlns:c="http://schemas.openxmlformats.org/drawingml/2006/chart" xmlns:r="http://schemas.openxmlformats.org/officeDocument/2006/relationships" r:id="rId4"/>
          </a:graphicData>
        </a:graphic>
      </p:graphicFrame>
      <p:cxnSp>
        <p:nvCxnSpPr>
          <p:cNvPr id="182" name="直接箭头连接符 181">
            <a:extLst>
              <a:ext uri="{FF2B5EF4-FFF2-40B4-BE49-F238E27FC236}">
                <a16:creationId xmlns:a16="http://schemas.microsoft.com/office/drawing/2014/main" id="{9D13C4DE-B2A6-95C8-FCCA-7AF61674D84B}"/>
              </a:ext>
            </a:extLst>
          </p:cNvPr>
          <p:cNvCxnSpPr/>
          <p:nvPr/>
        </p:nvCxnSpPr>
        <p:spPr>
          <a:xfrm>
            <a:off x="8082819" y="1814900"/>
            <a:ext cx="995680" cy="193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3" name="箭头: 右 182">
            <a:extLst>
              <a:ext uri="{FF2B5EF4-FFF2-40B4-BE49-F238E27FC236}">
                <a16:creationId xmlns:a16="http://schemas.microsoft.com/office/drawing/2014/main" id="{09F54101-7EF8-8C23-A434-F7957DB92CCF}"/>
              </a:ext>
            </a:extLst>
          </p:cNvPr>
          <p:cNvSpPr/>
          <p:nvPr/>
        </p:nvSpPr>
        <p:spPr>
          <a:xfrm>
            <a:off x="7341139" y="1252892"/>
            <a:ext cx="1103697" cy="193040"/>
          </a:xfrm>
          <a:prstGeom prst="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84" name="箭头: 右 183">
            <a:extLst>
              <a:ext uri="{FF2B5EF4-FFF2-40B4-BE49-F238E27FC236}">
                <a16:creationId xmlns:a16="http://schemas.microsoft.com/office/drawing/2014/main" id="{01FFDAF9-21C6-C0A7-4106-8D6FC6524E08}"/>
              </a:ext>
            </a:extLst>
          </p:cNvPr>
          <p:cNvSpPr/>
          <p:nvPr/>
        </p:nvSpPr>
        <p:spPr>
          <a:xfrm flipH="1">
            <a:off x="6005349" y="1252892"/>
            <a:ext cx="1103697" cy="193040"/>
          </a:xfrm>
          <a:prstGeom prst="rightArrow">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86" name="文本框 185">
            <a:extLst>
              <a:ext uri="{FF2B5EF4-FFF2-40B4-BE49-F238E27FC236}">
                <a16:creationId xmlns:a16="http://schemas.microsoft.com/office/drawing/2014/main" id="{A5A716B8-B047-EC4D-C0F8-29E332C4770E}"/>
              </a:ext>
            </a:extLst>
          </p:cNvPr>
          <p:cNvSpPr txBox="1"/>
          <p:nvPr/>
        </p:nvSpPr>
        <p:spPr>
          <a:xfrm>
            <a:off x="7229513" y="966094"/>
            <a:ext cx="1330693" cy="369332"/>
          </a:xfrm>
          <a:prstGeom prst="rect">
            <a:avLst/>
          </a:prstGeom>
          <a:noFill/>
        </p:spPr>
        <p:txBody>
          <a:bodyPr wrap="square">
            <a:spAutoFit/>
          </a:bodyPr>
          <a:lstStyle/>
          <a:p>
            <a:r>
              <a:rPr lang="en-US" altLang="zh-CN" sz="1800" b="1" dirty="0">
                <a:solidFill>
                  <a:schemeClr val="accent3"/>
                </a:solidFill>
              </a:rPr>
              <a:t>Sync-bound</a:t>
            </a:r>
            <a:endParaRPr lang="zh-CN" altLang="en-US" b="1" dirty="0">
              <a:solidFill>
                <a:schemeClr val="accent3"/>
              </a:solidFill>
            </a:endParaRPr>
          </a:p>
        </p:txBody>
      </p:sp>
      <p:sp>
        <p:nvSpPr>
          <p:cNvPr id="187" name="文本框 186">
            <a:extLst>
              <a:ext uri="{FF2B5EF4-FFF2-40B4-BE49-F238E27FC236}">
                <a16:creationId xmlns:a16="http://schemas.microsoft.com/office/drawing/2014/main" id="{1DD0161B-C5DE-8724-440D-69364AAC0721}"/>
              </a:ext>
            </a:extLst>
          </p:cNvPr>
          <p:cNvSpPr txBox="1"/>
          <p:nvPr/>
        </p:nvSpPr>
        <p:spPr>
          <a:xfrm>
            <a:off x="5624635" y="962707"/>
            <a:ext cx="1643914" cy="369332"/>
          </a:xfrm>
          <a:prstGeom prst="rect">
            <a:avLst/>
          </a:prstGeom>
          <a:noFill/>
        </p:spPr>
        <p:txBody>
          <a:bodyPr wrap="square">
            <a:spAutoFit/>
          </a:bodyPr>
          <a:lstStyle/>
          <a:p>
            <a:r>
              <a:rPr lang="en-US" altLang="zh-CN" sz="1800" b="1" dirty="0">
                <a:solidFill>
                  <a:schemeClr val="accent2"/>
                </a:solidFill>
              </a:rPr>
              <a:t>NoC BW-bound</a:t>
            </a:r>
            <a:endParaRPr lang="zh-CN" altLang="en-US" b="1" dirty="0">
              <a:solidFill>
                <a:schemeClr val="accent2"/>
              </a:solidFill>
            </a:endParaRPr>
          </a:p>
        </p:txBody>
      </p:sp>
      <p:sp>
        <p:nvSpPr>
          <p:cNvPr id="2" name="Title 1">
            <a:extLst>
              <a:ext uri="{FF2B5EF4-FFF2-40B4-BE49-F238E27FC236}">
                <a16:creationId xmlns:a16="http://schemas.microsoft.com/office/drawing/2014/main" id="{BC1C65FA-F0DB-6595-FB61-AF57ECC06527}"/>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Run Ahead into M3-WP1 -- Architecture Design Exploration</a:t>
            </a:r>
          </a:p>
        </p:txBody>
      </p:sp>
      <p:sp>
        <p:nvSpPr>
          <p:cNvPr id="3" name="灯片编号占位符 2">
            <a:extLst>
              <a:ext uri="{FF2B5EF4-FFF2-40B4-BE49-F238E27FC236}">
                <a16:creationId xmlns:a16="http://schemas.microsoft.com/office/drawing/2014/main" id="{6B89B1E9-79F3-0C2B-A9BD-09B1A2973376}"/>
              </a:ext>
            </a:extLst>
          </p:cNvPr>
          <p:cNvSpPr>
            <a:spLocks noGrp="1"/>
          </p:cNvSpPr>
          <p:nvPr>
            <p:ph type="sldNum" sz="quarter" idx="12"/>
          </p:nvPr>
        </p:nvSpPr>
        <p:spPr/>
        <p:txBody>
          <a:bodyPr/>
          <a:lstStyle/>
          <a:p>
            <a:fld id="{5CDD8BBF-345E-4024-ADB0-843CB582CCD3}" type="slidenum">
              <a:rPr lang="zh-CN" altLang="en-US" smtClean="0"/>
              <a:t>23</a:t>
            </a:fld>
            <a:endParaRPr lang="zh-CN" altLang="en-US"/>
          </a:p>
        </p:txBody>
      </p:sp>
    </p:spTree>
    <p:extLst>
      <p:ext uri="{BB962C8B-B14F-4D97-AF65-F5344CB8AC3E}">
        <p14:creationId xmlns:p14="http://schemas.microsoft.com/office/powerpoint/2010/main" val="2644948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CDDAA-2003-E070-1792-CFCA7877DBC2}"/>
            </a:ext>
          </a:extLst>
        </p:cNvPr>
        <p:cNvGrpSpPr/>
        <p:nvPr/>
      </p:nvGrpSpPr>
      <p:grpSpPr>
        <a:xfrm>
          <a:off x="0" y="0"/>
          <a:ext cx="0" cy="0"/>
          <a:chOff x="0" y="0"/>
          <a:chExt cx="0" cy="0"/>
        </a:xfrm>
      </p:grpSpPr>
      <p:pic>
        <p:nvPicPr>
          <p:cNvPr id="15" name="图片 14" descr="表格&#10;&#10;描述已自动生成">
            <a:extLst>
              <a:ext uri="{FF2B5EF4-FFF2-40B4-BE49-F238E27FC236}">
                <a16:creationId xmlns:a16="http://schemas.microsoft.com/office/drawing/2014/main" id="{4D4B5136-708B-D688-A66E-8DC752774C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96000" y="3429000"/>
            <a:ext cx="6096000" cy="3429000"/>
          </a:xfrm>
          <a:custGeom>
            <a:avLst/>
            <a:gdLst>
              <a:gd name="connsiteX0" fmla="*/ 0 w 6096000"/>
              <a:gd name="connsiteY0" fmla="*/ 0 h 3429000"/>
              <a:gd name="connsiteX1" fmla="*/ 5372100 w 6096000"/>
              <a:gd name="connsiteY1" fmla="*/ 0 h 3429000"/>
              <a:gd name="connsiteX2" fmla="*/ 5372100 w 6096000"/>
              <a:gd name="connsiteY2" fmla="*/ 520700 h 3429000"/>
              <a:gd name="connsiteX3" fmla="*/ 6096000 w 6096000"/>
              <a:gd name="connsiteY3" fmla="*/ 520700 h 3429000"/>
              <a:gd name="connsiteX4" fmla="*/ 6096000 w 6096000"/>
              <a:gd name="connsiteY4" fmla="*/ 3429000 h 3429000"/>
              <a:gd name="connsiteX5" fmla="*/ 1536700 w 6096000"/>
              <a:gd name="connsiteY5" fmla="*/ 3429000 h 3429000"/>
              <a:gd name="connsiteX6" fmla="*/ 1536700 w 6096000"/>
              <a:gd name="connsiteY6" fmla="*/ 3220509 h 3429000"/>
              <a:gd name="connsiteX7" fmla="*/ 0 w 6096000"/>
              <a:gd name="connsiteY7" fmla="*/ 3220509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3429000">
                <a:moveTo>
                  <a:pt x="0" y="0"/>
                </a:moveTo>
                <a:lnTo>
                  <a:pt x="5372100" y="0"/>
                </a:lnTo>
                <a:lnTo>
                  <a:pt x="5372100" y="520700"/>
                </a:lnTo>
                <a:lnTo>
                  <a:pt x="6096000" y="520700"/>
                </a:lnTo>
                <a:lnTo>
                  <a:pt x="6096000" y="3429000"/>
                </a:lnTo>
                <a:lnTo>
                  <a:pt x="1536700" y="3429000"/>
                </a:lnTo>
                <a:lnTo>
                  <a:pt x="1536700" y="3220509"/>
                </a:lnTo>
                <a:lnTo>
                  <a:pt x="0" y="3220509"/>
                </a:lnTo>
                <a:close/>
              </a:path>
            </a:pathLst>
          </a:custGeom>
        </p:spPr>
      </p:pic>
      <p:sp>
        <p:nvSpPr>
          <p:cNvPr id="4" name="Title 1">
            <a:extLst>
              <a:ext uri="{FF2B5EF4-FFF2-40B4-BE49-F238E27FC236}">
                <a16:creationId xmlns:a16="http://schemas.microsoft.com/office/drawing/2014/main" id="{3D67FC90-33A7-1033-D50E-09C3FD33D2A3}"/>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Run Ahead into M3-WP1 -- Multi-Head Attention Mapping</a:t>
            </a:r>
          </a:p>
        </p:txBody>
      </p:sp>
      <p:sp>
        <p:nvSpPr>
          <p:cNvPr id="2" name="Content Placeholder 2">
            <a:extLst>
              <a:ext uri="{FF2B5EF4-FFF2-40B4-BE49-F238E27FC236}">
                <a16:creationId xmlns:a16="http://schemas.microsoft.com/office/drawing/2014/main" id="{2D561681-4FA5-9DA3-1B24-150D566ADDF8}"/>
              </a:ext>
            </a:extLst>
          </p:cNvPr>
          <p:cNvSpPr txBox="1">
            <a:spLocks/>
          </p:cNvSpPr>
          <p:nvPr/>
        </p:nvSpPr>
        <p:spPr>
          <a:xfrm>
            <a:off x="316500" y="791241"/>
            <a:ext cx="11638929" cy="5465180"/>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ct val="100000"/>
              </a:lnSpc>
              <a:spcBef>
                <a:spcPts val="1270"/>
              </a:spcBef>
              <a:spcAft>
                <a:spcPts val="0"/>
              </a:spcAft>
              <a:buClrTx/>
              <a:buSzPct val="90000"/>
              <a:buFont typeface="Arial" panose="020B0604020202020204" pitchFamily="34" charset="0"/>
              <a:buChar char="•"/>
              <a:tabLst/>
              <a:defRPr/>
            </a:pPr>
            <a:r>
              <a:rPr lang="en-US" altLang="zh-CN" sz="2400" dirty="0"/>
              <a:t>Proposed Dataflow Schedule of MHA on SoftHier (</a:t>
            </a:r>
            <a:r>
              <a:rPr lang="en-US" altLang="zh-CN" sz="2400" dirty="0" err="1"/>
              <a:t>FlattenAttention</a:t>
            </a:r>
            <a:r>
              <a:rPr lang="en-US" altLang="zh-CN" sz="2400" dirty="0"/>
              <a:t>)</a:t>
            </a:r>
          </a:p>
          <a:p>
            <a:pPr lvl="1" indent="-304795">
              <a:spcBef>
                <a:spcPts val="1270"/>
              </a:spcBef>
              <a:defRPr/>
            </a:pPr>
            <a:r>
              <a:rPr lang="en-US" altLang="zh-CN" sz="1977" dirty="0"/>
              <a:t>We leverage all-cluster L1 for single head attention – Minimize I/O complexity</a:t>
            </a:r>
          </a:p>
          <a:p>
            <a:pPr lvl="1" indent="-304795">
              <a:spcBef>
                <a:spcPts val="1270"/>
              </a:spcBef>
              <a:defRPr/>
            </a:pPr>
            <a:r>
              <a:rPr lang="en-US" altLang="zh-CN" sz="1977" dirty="0"/>
              <a:t>We introduce performance model of specific accelerators in each cluster to complete MHA</a:t>
            </a:r>
          </a:p>
          <a:p>
            <a:pPr lvl="2" indent="-304795">
              <a:spcBef>
                <a:spcPts val="1270"/>
              </a:spcBef>
              <a:defRPr/>
            </a:pPr>
            <a:r>
              <a:rPr lang="en-US" altLang="zh-CN" sz="1765" dirty="0"/>
              <a:t>Vector engine for </a:t>
            </a:r>
            <a:r>
              <a:rPr lang="en-US" altLang="zh-CN" sz="1788" dirty="0"/>
              <a:t>SoftMax operations (</a:t>
            </a:r>
            <a:r>
              <a:rPr lang="pt-BR" altLang="zh-CN" sz="1788" dirty="0"/>
              <a:t>max(V), sum(V), sub(</a:t>
            </a:r>
            <a:r>
              <a:rPr lang="en-US" altLang="zh-CN" sz="1788" dirty="0"/>
              <a:t>V</a:t>
            </a:r>
            <a:r>
              <a:rPr lang="pt-BR" altLang="zh-CN" sz="1788" dirty="0"/>
              <a:t>,s), exp(V), div(V,a)</a:t>
            </a:r>
            <a:r>
              <a:rPr lang="en-US" altLang="zh-CN" sz="1788" dirty="0"/>
              <a:t>)</a:t>
            </a:r>
            <a:endParaRPr lang="en-US" altLang="zh-CN" sz="1765" dirty="0"/>
          </a:p>
          <a:p>
            <a:pPr lvl="2" indent="-304795">
              <a:spcBef>
                <a:spcPts val="1270"/>
              </a:spcBef>
              <a:defRPr/>
            </a:pPr>
            <a:r>
              <a:rPr lang="en-US" altLang="zh-CN" sz="1765" dirty="0"/>
              <a:t>Matrix transpose engine for transposition of (K -&gt; K</a:t>
            </a:r>
            <a:r>
              <a:rPr lang="en-US" altLang="zh-CN" sz="1765" baseline="30000" dirty="0"/>
              <a:t>T</a:t>
            </a:r>
            <a:r>
              <a:rPr lang="en-US" altLang="zh-CN" sz="1765" dirty="0"/>
              <a:t>)</a:t>
            </a:r>
          </a:p>
          <a:p>
            <a:pPr lvl="2" indent="-304795">
              <a:spcBef>
                <a:spcPts val="1270"/>
              </a:spcBef>
              <a:defRPr/>
            </a:pPr>
            <a:r>
              <a:rPr lang="en-US" altLang="zh-CN" sz="1765" dirty="0"/>
              <a:t>Virtually enable collective operations on NoC  -- estimate runtime for NoC collective operations</a:t>
            </a:r>
          </a:p>
          <a:p>
            <a:pPr>
              <a:defRPr/>
            </a:pPr>
            <a:r>
              <a:rPr lang="en-US" altLang="zh-CN" sz="2400" dirty="0"/>
              <a:t>Benchmark &amp; Results</a:t>
            </a:r>
          </a:p>
          <a:p>
            <a:pPr lvl="1">
              <a:defRPr/>
            </a:pPr>
            <a:r>
              <a:rPr lang="en-US" altLang="zh-CN" sz="1977" dirty="0"/>
              <a:t>16x16 Clusters(</a:t>
            </a:r>
            <a:r>
              <a:rPr lang="en-US" altLang="zh-CN" sz="2000" dirty="0"/>
              <a:t>8TFLOPS, 256kB L1), </a:t>
            </a:r>
            <a:r>
              <a:rPr lang="en-US" altLang="zh-CN" sz="1977" dirty="0"/>
              <a:t>2TB/s HBM</a:t>
            </a:r>
          </a:p>
          <a:p>
            <a:pPr lvl="1">
              <a:defRPr/>
            </a:pPr>
            <a:r>
              <a:rPr lang="en-US" altLang="zh-CN" sz="1977" dirty="0"/>
              <a:t>One layer MHA of Llama3-70B (seq=4K, batch=8)</a:t>
            </a:r>
          </a:p>
          <a:p>
            <a:pPr lvl="1">
              <a:defRPr/>
            </a:pPr>
            <a:r>
              <a:rPr lang="en-US" altLang="zh-CN" sz="1977" dirty="0"/>
              <a:t>Efficient collective operation support on NoC is essential</a:t>
            </a:r>
          </a:p>
          <a:p>
            <a:pPr lvl="2">
              <a:defRPr/>
            </a:pPr>
            <a:r>
              <a:rPr lang="en-US" altLang="zh-CN" sz="1765" dirty="0"/>
              <a:t>3x speedup to baseline </a:t>
            </a:r>
          </a:p>
        </p:txBody>
      </p:sp>
      <p:graphicFrame>
        <p:nvGraphicFramePr>
          <p:cNvPr id="18" name="表格 17">
            <a:extLst>
              <a:ext uri="{FF2B5EF4-FFF2-40B4-BE49-F238E27FC236}">
                <a16:creationId xmlns:a16="http://schemas.microsoft.com/office/drawing/2014/main" id="{7C530826-8E41-0A3E-0B66-CBDAD30DDE48}"/>
              </a:ext>
            </a:extLst>
          </p:cNvPr>
          <p:cNvGraphicFramePr>
            <a:graphicFrameLocks noGrp="1"/>
          </p:cNvGraphicFramePr>
          <p:nvPr>
            <p:extLst>
              <p:ext uri="{D42A27DB-BD31-4B8C-83A1-F6EECF244321}">
                <p14:modId xmlns:p14="http://schemas.microsoft.com/office/powerpoint/2010/main" val="3283999863"/>
              </p:ext>
            </p:extLst>
          </p:nvPr>
        </p:nvGraphicFramePr>
        <p:xfrm>
          <a:off x="10243914" y="1000426"/>
          <a:ext cx="1915428" cy="2356454"/>
        </p:xfrm>
        <a:graphic>
          <a:graphicData uri="http://schemas.openxmlformats.org/drawingml/2006/table">
            <a:tbl>
              <a:tblPr firstRow="1" bandRow="1">
                <a:tableStyleId>{5C22544A-7EE6-4342-B048-85BDC9FD1C3A}</a:tableStyleId>
              </a:tblPr>
              <a:tblGrid>
                <a:gridCol w="1397244">
                  <a:extLst>
                    <a:ext uri="{9D8B030D-6E8A-4147-A177-3AD203B41FA5}">
                      <a16:colId xmlns:a16="http://schemas.microsoft.com/office/drawing/2014/main" val="2012691618"/>
                    </a:ext>
                  </a:extLst>
                </a:gridCol>
                <a:gridCol w="518184">
                  <a:extLst>
                    <a:ext uri="{9D8B030D-6E8A-4147-A177-3AD203B41FA5}">
                      <a16:colId xmlns:a16="http://schemas.microsoft.com/office/drawing/2014/main" val="2376331791"/>
                    </a:ext>
                  </a:extLst>
                </a:gridCol>
              </a:tblGrid>
              <a:tr h="320742">
                <a:tc gridSpan="2">
                  <a:txBody>
                    <a:bodyPr/>
                    <a:lstStyle/>
                    <a:p>
                      <a:pPr algn="ctr"/>
                      <a:r>
                        <a:rPr lang="en-US" altLang="zh-CN" sz="1200" dirty="0"/>
                        <a:t>Total Runtime(</a:t>
                      </a:r>
                      <a:r>
                        <a:rPr lang="en-US" altLang="zh-CN" sz="1200" dirty="0" err="1"/>
                        <a:t>ms</a:t>
                      </a:r>
                      <a:r>
                        <a:rPr lang="en-US" altLang="zh-CN" sz="1200" dirty="0"/>
                        <a:t>)</a:t>
                      </a:r>
                    </a:p>
                  </a:txBody>
                  <a:tcPr anchor="ctr"/>
                </a:tc>
                <a:tc hMerge="1">
                  <a:txBody>
                    <a:bodyPr/>
                    <a:lstStyle/>
                    <a:p>
                      <a:endParaRPr dirty="0"/>
                    </a:p>
                  </a:txBody>
                  <a:tcPr anchor="ctr"/>
                </a:tc>
                <a:extLst>
                  <a:ext uri="{0D108BD9-81ED-4DB2-BD59-A6C34878D82A}">
                    <a16:rowId xmlns:a16="http://schemas.microsoft.com/office/drawing/2014/main" val="3921917063"/>
                  </a:ext>
                </a:extLst>
              </a:tr>
              <a:tr h="838234">
                <a:tc>
                  <a:txBody>
                    <a:bodyPr/>
                    <a:lstStyle/>
                    <a:p>
                      <a:pPr algn="ctr"/>
                      <a:r>
                        <a:rPr lang="en-US" altLang="zh-CN" sz="1200" dirty="0"/>
                        <a:t>Baseline:</a:t>
                      </a:r>
                    </a:p>
                    <a:p>
                      <a:pPr algn="ctr"/>
                      <a:r>
                        <a:rPr lang="en-US" altLang="zh-CN" sz="1200" dirty="0"/>
                        <a:t>Flash Attention for Each Head on Each Cluster</a:t>
                      </a:r>
                      <a:endParaRPr lang="zh-CN" altLang="en-US" sz="1200" dirty="0"/>
                    </a:p>
                  </a:txBody>
                  <a:tcPr anchor="ctr"/>
                </a:tc>
                <a:tc>
                  <a:txBody>
                    <a:bodyPr/>
                    <a:lstStyle/>
                    <a:p>
                      <a:pPr algn="ctr"/>
                      <a:r>
                        <a:rPr lang="en-US" altLang="zh-CN" sz="1200" dirty="0"/>
                        <a:t>14.4</a:t>
                      </a:r>
                      <a:endParaRPr lang="zh-CN" altLang="en-US" sz="1200" dirty="0"/>
                    </a:p>
                  </a:txBody>
                  <a:tcPr anchor="ctr"/>
                </a:tc>
                <a:extLst>
                  <a:ext uri="{0D108BD9-81ED-4DB2-BD59-A6C34878D82A}">
                    <a16:rowId xmlns:a16="http://schemas.microsoft.com/office/drawing/2014/main" val="595849111"/>
                  </a:ext>
                </a:extLst>
              </a:tr>
              <a:tr h="598739">
                <a:tc>
                  <a:txBody>
                    <a:bodyPr/>
                    <a:lstStyle/>
                    <a:p>
                      <a:pPr algn="ctr"/>
                      <a:r>
                        <a:rPr lang="en-US" altLang="zh-CN" sz="1200" dirty="0"/>
                        <a:t>Flatten Attention (w/o NoC collective)</a:t>
                      </a:r>
                      <a:endParaRPr lang="zh-CN" altLang="en-US" sz="1200" dirty="0"/>
                    </a:p>
                  </a:txBody>
                  <a:tcPr anchor="ctr"/>
                </a:tc>
                <a:tc>
                  <a:txBody>
                    <a:bodyPr/>
                    <a:lstStyle/>
                    <a:p>
                      <a:pPr algn="ctr"/>
                      <a:r>
                        <a:rPr lang="en-US" altLang="zh-CN" sz="1200" dirty="0"/>
                        <a:t>17.7</a:t>
                      </a:r>
                      <a:endParaRPr lang="zh-CN" altLang="en-US" sz="1200" dirty="0"/>
                    </a:p>
                  </a:txBody>
                  <a:tcPr anchor="ctr"/>
                </a:tc>
                <a:extLst>
                  <a:ext uri="{0D108BD9-81ED-4DB2-BD59-A6C34878D82A}">
                    <a16:rowId xmlns:a16="http://schemas.microsoft.com/office/drawing/2014/main" val="4280903283"/>
                  </a:ext>
                </a:extLst>
              </a:tr>
              <a:tr h="598739">
                <a:tc>
                  <a:txBody>
                    <a:bodyPr/>
                    <a:lstStyle/>
                    <a:p>
                      <a:pPr algn="ctr"/>
                      <a:r>
                        <a:rPr lang="en-US" altLang="zh-CN" sz="1200" dirty="0"/>
                        <a:t>Flatten Attention</a:t>
                      </a:r>
                    </a:p>
                    <a:p>
                      <a:pPr algn="ctr"/>
                      <a:r>
                        <a:rPr lang="en-US" altLang="zh-CN" sz="1200" dirty="0"/>
                        <a:t>(w/ NoC collective)</a:t>
                      </a:r>
                      <a:endParaRPr lang="zh-CN" altLang="en-US" sz="1200" dirty="0"/>
                    </a:p>
                  </a:txBody>
                  <a:tcPr anchor="ctr"/>
                </a:tc>
                <a:tc>
                  <a:txBody>
                    <a:bodyPr/>
                    <a:lstStyle/>
                    <a:p>
                      <a:pPr algn="ctr"/>
                      <a:r>
                        <a:rPr lang="en-US" altLang="zh-CN" sz="1200" dirty="0"/>
                        <a:t>4.6</a:t>
                      </a:r>
                      <a:endParaRPr lang="zh-CN" altLang="en-US" sz="1200" dirty="0"/>
                    </a:p>
                  </a:txBody>
                  <a:tcPr anchor="ctr"/>
                </a:tc>
                <a:extLst>
                  <a:ext uri="{0D108BD9-81ED-4DB2-BD59-A6C34878D82A}">
                    <a16:rowId xmlns:a16="http://schemas.microsoft.com/office/drawing/2014/main" val="1630650178"/>
                  </a:ext>
                </a:extLst>
              </a:tr>
            </a:tbl>
          </a:graphicData>
        </a:graphic>
      </p:graphicFrame>
      <p:sp>
        <p:nvSpPr>
          <p:cNvPr id="3" name="灯片编号占位符 2">
            <a:extLst>
              <a:ext uri="{FF2B5EF4-FFF2-40B4-BE49-F238E27FC236}">
                <a16:creationId xmlns:a16="http://schemas.microsoft.com/office/drawing/2014/main" id="{5F9F7EF0-3F0F-FD3D-9379-B21CA1BDBBE0}"/>
              </a:ext>
            </a:extLst>
          </p:cNvPr>
          <p:cNvSpPr>
            <a:spLocks noGrp="1"/>
          </p:cNvSpPr>
          <p:nvPr>
            <p:ph type="sldNum" sz="quarter" idx="12"/>
          </p:nvPr>
        </p:nvSpPr>
        <p:spPr/>
        <p:txBody>
          <a:bodyPr/>
          <a:lstStyle/>
          <a:p>
            <a:fld id="{5CDD8BBF-345E-4024-ADB0-843CB582CCD3}" type="slidenum">
              <a:rPr lang="zh-CN" altLang="en-US" smtClean="0"/>
              <a:t>24</a:t>
            </a:fld>
            <a:endParaRPr lang="zh-CN" altLang="en-US"/>
          </a:p>
        </p:txBody>
      </p:sp>
    </p:spTree>
    <p:extLst>
      <p:ext uri="{BB962C8B-B14F-4D97-AF65-F5344CB8AC3E}">
        <p14:creationId xmlns:p14="http://schemas.microsoft.com/office/powerpoint/2010/main" val="724535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3512C-B79E-926D-59AE-DDF394569F4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4812192-2686-A905-FB2C-F8391BE6E372}"/>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Looking Forward – Exploration Directions</a:t>
            </a:r>
          </a:p>
        </p:txBody>
      </p:sp>
      <p:sp>
        <p:nvSpPr>
          <p:cNvPr id="2" name="Content Placeholder 2">
            <a:extLst>
              <a:ext uri="{FF2B5EF4-FFF2-40B4-BE49-F238E27FC236}">
                <a16:creationId xmlns:a16="http://schemas.microsoft.com/office/drawing/2014/main" id="{42F0FF3B-C8AB-83E2-FBA8-73081B57D3BC}"/>
              </a:ext>
            </a:extLst>
          </p:cNvPr>
          <p:cNvSpPr txBox="1">
            <a:spLocks/>
          </p:cNvSpPr>
          <p:nvPr/>
        </p:nvSpPr>
        <p:spPr>
          <a:xfrm>
            <a:off x="316500" y="791242"/>
            <a:ext cx="11638928" cy="565019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HW Enhancement</a:t>
            </a:r>
          </a:p>
          <a:p>
            <a:pPr lvl="1">
              <a:lnSpc>
                <a:spcPts val="2700"/>
              </a:lnSpc>
              <a:defRPr/>
            </a:pPr>
            <a:r>
              <a:rPr lang="en-US" altLang="zh-CN" sz="1800" dirty="0"/>
              <a:t>NoC collective operation support solutions (RTL + GVSoC)</a:t>
            </a:r>
          </a:p>
          <a:p>
            <a:pPr lvl="1">
              <a:lnSpc>
                <a:spcPts val="2700"/>
              </a:lnSpc>
              <a:defRPr/>
            </a:pPr>
            <a:r>
              <a:rPr lang="en-US" altLang="zh-CN" sz="1800" dirty="0"/>
              <a:t>Enable </a:t>
            </a:r>
            <a:r>
              <a:rPr lang="en-US" altLang="zh-CN" sz="1800" dirty="0" err="1"/>
              <a:t>iDMA</a:t>
            </a:r>
            <a:r>
              <a:rPr lang="en-US" altLang="zh-CN" sz="1800" dirty="0"/>
              <a:t> for on-the-fly matrix transposition </a:t>
            </a:r>
          </a:p>
          <a:p>
            <a:pPr>
              <a:lnSpc>
                <a:spcPts val="2700"/>
              </a:lnSpc>
              <a:defRPr/>
            </a:pPr>
            <a:r>
              <a:rPr lang="en-US" altLang="zh-CN" sz="2400" dirty="0"/>
              <a:t>Tracking the HW Cost</a:t>
            </a:r>
          </a:p>
          <a:p>
            <a:pPr lvl="1">
              <a:lnSpc>
                <a:spcPts val="2700"/>
              </a:lnSpc>
              <a:defRPr/>
            </a:pPr>
            <a:r>
              <a:rPr lang="en-US" altLang="zh-CN" sz="1800" dirty="0"/>
              <a:t>Setting up area and timing models for key components: RedMule, </a:t>
            </a:r>
            <a:r>
              <a:rPr lang="en-US" altLang="zh-CN" sz="1800" dirty="0" err="1"/>
              <a:t>iDMA</a:t>
            </a:r>
            <a:r>
              <a:rPr lang="en-US" altLang="zh-CN" sz="1800" dirty="0"/>
              <a:t>, </a:t>
            </a:r>
            <a:r>
              <a:rPr lang="en-US" altLang="zh-CN" sz="1800" dirty="0" err="1"/>
              <a:t>FlooNoC</a:t>
            </a:r>
            <a:endParaRPr lang="en-US" altLang="zh-CN" sz="1800" dirty="0"/>
          </a:p>
          <a:p>
            <a:pPr>
              <a:lnSpc>
                <a:spcPts val="2700"/>
              </a:lnSpc>
              <a:defRPr/>
            </a:pPr>
            <a:r>
              <a:rPr lang="en-US" altLang="zh-CN" sz="2400" dirty="0"/>
              <a:t>Design Space Exploration (LLM-Oriented)</a:t>
            </a:r>
          </a:p>
          <a:p>
            <a:pPr lvl="1">
              <a:lnSpc>
                <a:spcPts val="2700"/>
              </a:lnSpc>
              <a:defRPr/>
            </a:pPr>
            <a:r>
              <a:rPr lang="en-US" altLang="zh-CN" sz="1800" dirty="0"/>
              <a:t>A template code for end-to-end LLM inference/training workload</a:t>
            </a:r>
          </a:p>
          <a:p>
            <a:pPr lvl="1">
              <a:lnSpc>
                <a:spcPts val="2700"/>
              </a:lnSpc>
              <a:defRPr/>
            </a:pPr>
            <a:r>
              <a:rPr lang="en-US" altLang="zh-CN" sz="1800" dirty="0"/>
              <a:t>Architecture design space exploration for the SoftHier system</a:t>
            </a:r>
          </a:p>
          <a:p>
            <a:pPr lvl="2">
              <a:lnSpc>
                <a:spcPts val="2700"/>
              </a:lnSpc>
              <a:defRPr/>
            </a:pPr>
            <a:r>
              <a:rPr lang="en-US" altLang="zh-CN" sz="1765" dirty="0"/>
              <a:t>Finding the optimal configuration for a set of LLM model and workloads</a:t>
            </a:r>
          </a:p>
          <a:p>
            <a:pPr lvl="1">
              <a:lnSpc>
                <a:spcPts val="2700"/>
              </a:lnSpc>
              <a:defRPr/>
            </a:pPr>
            <a:endParaRPr lang="en-US" altLang="zh-CN" sz="1977" dirty="0"/>
          </a:p>
          <a:p>
            <a:pPr lvl="1">
              <a:defRPr/>
            </a:pPr>
            <a:endParaRPr lang="en-US" altLang="zh-CN" sz="1800" dirty="0"/>
          </a:p>
        </p:txBody>
      </p:sp>
      <p:sp>
        <p:nvSpPr>
          <p:cNvPr id="3" name="灯片编号占位符 2">
            <a:extLst>
              <a:ext uri="{FF2B5EF4-FFF2-40B4-BE49-F238E27FC236}">
                <a16:creationId xmlns:a16="http://schemas.microsoft.com/office/drawing/2014/main" id="{AF9B3DC6-A2C7-21A0-0736-DB092C228F3A}"/>
              </a:ext>
            </a:extLst>
          </p:cNvPr>
          <p:cNvSpPr>
            <a:spLocks noGrp="1"/>
          </p:cNvSpPr>
          <p:nvPr>
            <p:ph type="sldNum" sz="quarter" idx="12"/>
          </p:nvPr>
        </p:nvSpPr>
        <p:spPr/>
        <p:txBody>
          <a:bodyPr/>
          <a:lstStyle/>
          <a:p>
            <a:fld id="{5CDD8BBF-345E-4024-ADB0-843CB582CCD3}" type="slidenum">
              <a:rPr lang="zh-CN" altLang="en-US" smtClean="0"/>
              <a:t>25</a:t>
            </a:fld>
            <a:endParaRPr lang="zh-CN" altLang="en-US"/>
          </a:p>
        </p:txBody>
      </p:sp>
    </p:spTree>
    <p:extLst>
      <p:ext uri="{BB962C8B-B14F-4D97-AF65-F5344CB8AC3E}">
        <p14:creationId xmlns:p14="http://schemas.microsoft.com/office/powerpoint/2010/main" val="3507128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EB2DE-7BD3-7A52-FBBA-C6AB13002DA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A31FD22-E1EF-3492-6DFB-41ABD86FC9E5}"/>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SoftHier Project Objective</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3" name="Content Placeholder 2">
            <a:extLst>
              <a:ext uri="{FF2B5EF4-FFF2-40B4-BE49-F238E27FC236}">
                <a16:creationId xmlns:a16="http://schemas.microsoft.com/office/drawing/2014/main" id="{3724FF10-FF0F-0E83-6CC0-E942B6C6BC90}"/>
              </a:ext>
            </a:extLst>
          </p:cNvPr>
          <p:cNvSpPr txBox="1">
            <a:spLocks/>
          </p:cNvSpPr>
          <p:nvPr/>
        </p:nvSpPr>
        <p:spPr>
          <a:xfrm>
            <a:off x="316500" y="2346960"/>
            <a:ext cx="11306540" cy="4023360"/>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5" marR="0" lvl="0" indent="-304795" algn="l" defTabSz="761976" rtl="0" eaLnBrk="1" fontAlgn="auto" latinLnBrk="0" hangingPunct="1">
              <a:lnSpc>
                <a:spcPts val="2700"/>
              </a:lnSpc>
              <a:spcBef>
                <a:spcPts val="1270"/>
              </a:spcBef>
              <a:spcAft>
                <a:spcPts val="0"/>
              </a:spcAft>
              <a:buClrTx/>
              <a:buSzPct val="90000"/>
              <a:buFont typeface="Arial" panose="020B0604020202020204" pitchFamily="34" charset="0"/>
              <a:buChar char="•"/>
              <a:tabLst/>
              <a:defRPr/>
            </a:pPr>
            <a:r>
              <a:rPr lang="en-US" altLang="zh-CN" sz="2400" dirty="0"/>
              <a:t>This goal will be achieved thanks to</a:t>
            </a:r>
          </a:p>
          <a:p>
            <a:pPr lvl="1">
              <a:lnSpc>
                <a:spcPts val="2700"/>
              </a:lnSpc>
              <a:defRPr/>
            </a:pPr>
            <a:r>
              <a:rPr lang="en-US" altLang="zh-CN" sz="1800" dirty="0"/>
              <a:t>An increased level of </a:t>
            </a:r>
            <a:r>
              <a:rPr lang="en-US" altLang="zh-CN" sz="1800" b="1" dirty="0"/>
              <a:t>automation in the programming tool flow</a:t>
            </a:r>
          </a:p>
          <a:p>
            <a:pPr lvl="1">
              <a:lnSpc>
                <a:spcPts val="2700"/>
              </a:lnSpc>
              <a:defRPr/>
            </a:pPr>
            <a:r>
              <a:rPr lang="en-US" altLang="zh-CN" sz="1800" dirty="0"/>
              <a:t>The use of </a:t>
            </a:r>
            <a:r>
              <a:rPr lang="en-US" altLang="zh-CN" sz="1800" b="1" dirty="0"/>
              <a:t>domain-specific languages and abstractions</a:t>
            </a:r>
            <a:r>
              <a:rPr lang="en-US" altLang="zh-CN" sz="1800" dirty="0"/>
              <a:t>.</a:t>
            </a:r>
            <a:endParaRPr lang="en-US" altLang="zh-CN" sz="2400" dirty="0"/>
          </a:p>
          <a:p>
            <a:pPr lvl="1">
              <a:lnSpc>
                <a:spcPts val="2700"/>
              </a:lnSpc>
              <a:defRPr/>
            </a:pPr>
            <a:r>
              <a:rPr lang="en-US" altLang="zh-CN" sz="1800" b="1" dirty="0"/>
              <a:t>Hardware enhancements </a:t>
            </a:r>
            <a:r>
              <a:rPr lang="en-US" altLang="zh-CN" sz="1800" dirty="0"/>
              <a:t>in the memory hierarchy that facilitate automatic instantiation of accelerated data-motion primitives from abstract, streamlined software APIs.</a:t>
            </a:r>
          </a:p>
          <a:p>
            <a:pPr>
              <a:lnSpc>
                <a:spcPts val="2700"/>
              </a:lnSpc>
              <a:defRPr/>
            </a:pPr>
            <a:r>
              <a:rPr lang="en-US" altLang="zh-CN" sz="2400" dirty="0"/>
              <a:t>Work Package for </a:t>
            </a:r>
            <a:r>
              <a:rPr lang="en-US" altLang="zh-CN" sz="2400" dirty="0">
                <a:solidFill>
                  <a:schemeClr val="accent3">
                    <a:lumMod val="75000"/>
                  </a:schemeClr>
                </a:solidFill>
              </a:rPr>
              <a:t>PULP team </a:t>
            </a:r>
            <a:r>
              <a:rPr lang="en-US" altLang="zh-CN" sz="2400" dirty="0"/>
              <a:t>(WP1)</a:t>
            </a:r>
          </a:p>
          <a:p>
            <a:pPr lvl="1">
              <a:lnSpc>
                <a:spcPts val="2700"/>
              </a:lnSpc>
              <a:defRPr/>
            </a:pPr>
            <a:r>
              <a:rPr lang="en-US" altLang="zh-CN" sz="1800" dirty="0"/>
              <a:t>Aims at </a:t>
            </a:r>
            <a:r>
              <a:rPr lang="en-US" altLang="zh-CN" sz="1800" b="1" dirty="0"/>
              <a:t>architecture exploration, sizing and design of advanced functions related to data motion subsystems</a:t>
            </a:r>
            <a:r>
              <a:rPr lang="en-US" altLang="zh-CN" sz="1800" dirty="0"/>
              <a:t> (SPM, DMA, NoC, memory controllers) to assess their hardware cost and to analyze the efficiency of the new architecture on the targeted applications</a:t>
            </a:r>
          </a:p>
          <a:p>
            <a:pPr marL="0" indent="0">
              <a:lnSpc>
                <a:spcPts val="2800"/>
              </a:lnSpc>
              <a:buNone/>
              <a:defRPr/>
            </a:pPr>
            <a:endParaRPr lang="en-US" altLang="zh-CN" sz="1588" dirty="0"/>
          </a:p>
        </p:txBody>
      </p:sp>
      <p:sp>
        <p:nvSpPr>
          <p:cNvPr id="2" name="Rectangle 7">
            <a:extLst>
              <a:ext uri="{FF2B5EF4-FFF2-40B4-BE49-F238E27FC236}">
                <a16:creationId xmlns:a16="http://schemas.microsoft.com/office/drawing/2014/main" id="{45C9B538-1CF3-6041-E847-A918C7C4F849}"/>
              </a:ext>
            </a:extLst>
          </p:cNvPr>
          <p:cNvSpPr/>
          <p:nvPr/>
        </p:nvSpPr>
        <p:spPr>
          <a:xfrm>
            <a:off x="254002" y="791242"/>
            <a:ext cx="11306540" cy="1376648"/>
          </a:xfrm>
          <a:prstGeom prst="rect">
            <a:avLst/>
          </a:prstGeom>
          <a:solidFill>
            <a:schemeClr val="accent3">
              <a:alpha val="12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72000" rIns="144000" bIns="72000" numCol="1" spcCol="0" rtlCol="0" fromWordArt="0" anchor="ctr" anchorCtr="0" forceAA="0" compatLnSpc="1">
            <a:noAutofit/>
          </a:bodyPr>
          <a:lstStyle/>
          <a:p>
            <a:pPr algn="ctr"/>
            <a:r>
              <a:rPr lang="en-US" sz="2400" i="1" dirty="0">
                <a:solidFill>
                  <a:schemeClr val="accent3"/>
                </a:solidFill>
                <a:latin typeface="+mj-lt"/>
              </a:rPr>
              <a:t> The objective of SoftHier is to drastically reduce hardware inefficiency by replacing caches with </a:t>
            </a:r>
            <a:r>
              <a:rPr lang="en-US" sz="2400" b="1" i="1" dirty="0">
                <a:solidFill>
                  <a:schemeClr val="accent3"/>
                </a:solidFill>
                <a:latin typeface="+mj-lt"/>
              </a:rPr>
              <a:t>software-managed, efficient SPMs and DMAs</a:t>
            </a:r>
            <a:r>
              <a:rPr lang="en-US" sz="2400" i="1" dirty="0">
                <a:solidFill>
                  <a:schemeClr val="accent3"/>
                </a:solidFill>
                <a:latin typeface="+mj-lt"/>
              </a:rPr>
              <a:t>, while maintaining programming effort low for the application developer</a:t>
            </a:r>
            <a:endParaRPr lang="it-IT" sz="2400" i="1" dirty="0">
              <a:solidFill>
                <a:schemeClr val="accent3"/>
              </a:solidFill>
              <a:latin typeface="+mj-lt"/>
            </a:endParaRPr>
          </a:p>
        </p:txBody>
      </p:sp>
      <p:pic>
        <p:nvPicPr>
          <p:cNvPr id="1026" name="Picture 2" descr="SPCL@ETH (@spcl_eth) / X">
            <a:extLst>
              <a:ext uri="{FF2B5EF4-FFF2-40B4-BE49-F238E27FC236}">
                <a16:creationId xmlns:a16="http://schemas.microsoft.com/office/drawing/2014/main" id="{74FCDD0C-7685-891F-30D2-FF0FB5D9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570" y="2514600"/>
            <a:ext cx="1284571" cy="12090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ulp-platform · GitHub">
            <a:extLst>
              <a:ext uri="{FF2B5EF4-FFF2-40B4-BE49-F238E27FC236}">
                <a16:creationId xmlns:a16="http://schemas.microsoft.com/office/drawing/2014/main" id="{DE7077CF-4473-D3BC-7BDE-F9882CD62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669" y="2513088"/>
            <a:ext cx="1284571" cy="1207496"/>
          </a:xfrm>
          <a:prstGeom prst="rect">
            <a:avLst/>
          </a:prstGeom>
          <a:noFill/>
          <a:extLst>
            <a:ext uri="{909E8E84-426E-40DD-AFC4-6F175D3DCCD1}">
              <a14:hiddenFill xmlns:a14="http://schemas.microsoft.com/office/drawing/2010/main">
                <a:solidFill>
                  <a:srgbClr val="FFFFFF"/>
                </a:solidFill>
              </a14:hiddenFill>
            </a:ext>
          </a:extLst>
        </p:spPr>
      </p:pic>
      <p:sp>
        <p:nvSpPr>
          <p:cNvPr id="7" name="十字形 6">
            <a:extLst>
              <a:ext uri="{FF2B5EF4-FFF2-40B4-BE49-F238E27FC236}">
                <a16:creationId xmlns:a16="http://schemas.microsoft.com/office/drawing/2014/main" id="{54C77A9C-B3FC-48A5-9107-70C60088BF8F}"/>
              </a:ext>
            </a:extLst>
          </p:cNvPr>
          <p:cNvSpPr/>
          <p:nvPr/>
        </p:nvSpPr>
        <p:spPr>
          <a:xfrm>
            <a:off x="8723045" y="2903476"/>
            <a:ext cx="426720" cy="426720"/>
          </a:xfrm>
          <a:prstGeom prst="plus">
            <a:avLst>
              <a:gd name="adj" fmla="val 33929"/>
            </a:avLst>
          </a:prstGeom>
          <a:solidFill>
            <a:srgbClr val="22AF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5" name="灯片编号占位符 4">
            <a:extLst>
              <a:ext uri="{FF2B5EF4-FFF2-40B4-BE49-F238E27FC236}">
                <a16:creationId xmlns:a16="http://schemas.microsoft.com/office/drawing/2014/main" id="{AD58613C-4CAB-D8AA-9A0D-7AAB4DD0166D}"/>
              </a:ext>
            </a:extLst>
          </p:cNvPr>
          <p:cNvSpPr>
            <a:spLocks noGrp="1"/>
          </p:cNvSpPr>
          <p:nvPr>
            <p:ph type="sldNum" sz="quarter" idx="12"/>
          </p:nvPr>
        </p:nvSpPr>
        <p:spPr/>
        <p:txBody>
          <a:bodyPr/>
          <a:lstStyle/>
          <a:p>
            <a:fld id="{5CDD8BBF-345E-4024-ADB0-843CB582CCD3}" type="slidenum">
              <a:rPr lang="zh-CN" altLang="en-US" smtClean="0"/>
              <a:t>3</a:t>
            </a:fld>
            <a:endParaRPr lang="zh-CN" altLang="en-US"/>
          </a:p>
        </p:txBody>
      </p:sp>
    </p:spTree>
    <p:extLst>
      <p:ext uri="{BB962C8B-B14F-4D97-AF65-F5344CB8AC3E}">
        <p14:creationId xmlns:p14="http://schemas.microsoft.com/office/powerpoint/2010/main" val="317536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3C9BC-CFB5-20B8-535C-E1710080270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DD2A9D7-E281-1733-E8F3-10EDC9E87296}"/>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Review of First-Year Work Package</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169" name="Content Placeholder 2">
            <a:extLst>
              <a:ext uri="{FF2B5EF4-FFF2-40B4-BE49-F238E27FC236}">
                <a16:creationId xmlns:a16="http://schemas.microsoft.com/office/drawing/2014/main" id="{50755277-E0AE-1D69-3041-48C026511AB1}"/>
              </a:ext>
            </a:extLst>
          </p:cNvPr>
          <p:cNvSpPr txBox="1">
            <a:spLocks/>
          </p:cNvSpPr>
          <p:nvPr/>
        </p:nvSpPr>
        <p:spPr>
          <a:xfrm>
            <a:off x="316500" y="791242"/>
            <a:ext cx="11638928" cy="565019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Define Baseline Template Architecture </a:t>
            </a:r>
            <a:r>
              <a:rPr lang="en-US" altLang="zh-CN" sz="2400" b="1" dirty="0"/>
              <a:t>(M1-WP1)</a:t>
            </a:r>
          </a:p>
          <a:p>
            <a:pPr lvl="1">
              <a:lnSpc>
                <a:spcPts val="2700"/>
              </a:lnSpc>
              <a:defRPr/>
            </a:pPr>
            <a:r>
              <a:rPr lang="en-US" altLang="zh-CN" sz="1800" dirty="0"/>
              <a:t>Featuring KiloPE Tensor Engines (TEs) with explicitly managed L1 memory buffers through tightly coupled DMA engines</a:t>
            </a:r>
          </a:p>
          <a:p>
            <a:pPr lvl="1">
              <a:lnSpc>
                <a:spcPts val="2700"/>
              </a:lnSpc>
              <a:defRPr/>
            </a:pPr>
            <a:r>
              <a:rPr lang="en-US" altLang="zh-CN" sz="1800" dirty="0"/>
              <a:t>The TEs will be based on the RISC-V ISA, enhanced with tensor instructions to directly manage the large tensor units</a:t>
            </a:r>
          </a:p>
          <a:p>
            <a:pPr lvl="1">
              <a:lnSpc>
                <a:spcPts val="2700"/>
              </a:lnSpc>
              <a:defRPr/>
            </a:pPr>
            <a:r>
              <a:rPr lang="en-US" altLang="zh-CN" sz="1800" dirty="0"/>
              <a:t>TEs will be connected through a NoC, which will also provide access to L2 memories and main memory</a:t>
            </a:r>
          </a:p>
          <a:p>
            <a:pPr>
              <a:lnSpc>
                <a:spcPts val="2700"/>
              </a:lnSpc>
              <a:defRPr/>
            </a:pPr>
            <a:r>
              <a:rPr lang="en-US" altLang="zh-CN" sz="2400" dirty="0"/>
              <a:t>Develop a High-Level Simulation Model </a:t>
            </a:r>
            <a:r>
              <a:rPr lang="en-US" altLang="zh-CN" sz="2400" b="1" dirty="0"/>
              <a:t>(M1-WP1)</a:t>
            </a:r>
          </a:p>
          <a:p>
            <a:pPr lvl="1">
              <a:lnSpc>
                <a:spcPts val="2700"/>
              </a:lnSpc>
              <a:defRPr/>
            </a:pPr>
            <a:r>
              <a:rPr lang="en-US" altLang="zh-CN" sz="1800" dirty="0"/>
              <a:t>Enable high-level performance estimation and early software development</a:t>
            </a:r>
          </a:p>
          <a:p>
            <a:pPr lvl="1">
              <a:lnSpc>
                <a:spcPts val="2700"/>
              </a:lnSpc>
              <a:defRPr/>
            </a:pPr>
            <a:r>
              <a:rPr lang="en-US" altLang="zh-CN" sz="1800" dirty="0"/>
              <a:t>Based on the Banshee</a:t>
            </a:r>
            <a:r>
              <a:rPr lang="en-US" altLang="zh-CN" sz="1800" baseline="30000" dirty="0"/>
              <a:t>[1] </a:t>
            </a:r>
            <a:r>
              <a:rPr lang="en-US" altLang="zh-CN" sz="1800" dirty="0"/>
              <a:t>binary translation simulator</a:t>
            </a:r>
          </a:p>
          <a:p>
            <a:pPr lvl="1">
              <a:lnSpc>
                <a:spcPts val="2700"/>
              </a:lnSpc>
              <a:defRPr/>
            </a:pPr>
            <a:r>
              <a:rPr lang="en-US" altLang="zh-CN" sz="1800" dirty="0"/>
              <a:t>Establish the modeling environment, the main architectural parameters, and develop the hardware models for all components</a:t>
            </a:r>
          </a:p>
          <a:p>
            <a:pPr lvl="1">
              <a:lnSpc>
                <a:spcPts val="2700"/>
              </a:lnSpc>
              <a:defRPr/>
            </a:pPr>
            <a:r>
              <a:rPr lang="en-US" altLang="zh-CN" sz="1800" dirty="0"/>
              <a:t>Set up the basic hardware abstraction layers and APIs to support the software layers developed in WP2</a:t>
            </a:r>
          </a:p>
          <a:p>
            <a:pPr>
              <a:lnSpc>
                <a:spcPts val="2700"/>
              </a:lnSpc>
              <a:defRPr/>
            </a:pPr>
            <a:r>
              <a:rPr lang="en-US" altLang="zh-CN" sz="2400" dirty="0"/>
              <a:t>PPA estimation </a:t>
            </a:r>
            <a:r>
              <a:rPr lang="en-US" altLang="zh-CN" sz="2400" b="1" dirty="0"/>
              <a:t>(M2-WP1)</a:t>
            </a:r>
          </a:p>
          <a:p>
            <a:pPr lvl="1">
              <a:lnSpc>
                <a:spcPts val="2700"/>
              </a:lnSpc>
              <a:defRPr/>
            </a:pPr>
            <a:r>
              <a:rPr lang="en-US" altLang="zh-CN" sz="1800" dirty="0"/>
              <a:t>Hardware will also be designed in parametric RTL to enable power, performance, and area (PPA) assessment in multiple instantiations.</a:t>
            </a:r>
          </a:p>
          <a:p>
            <a:pPr lvl="1">
              <a:lnSpc>
                <a:spcPts val="2700"/>
              </a:lnSpc>
              <a:defRPr/>
            </a:pPr>
            <a:endParaRPr lang="en-US" altLang="zh-CN" sz="1977" dirty="0"/>
          </a:p>
          <a:p>
            <a:pPr lvl="1">
              <a:lnSpc>
                <a:spcPts val="2700"/>
              </a:lnSpc>
              <a:defRPr/>
            </a:pPr>
            <a:endParaRPr lang="en-US" altLang="zh-CN" sz="1977" dirty="0"/>
          </a:p>
          <a:p>
            <a:pPr lvl="1">
              <a:defRPr/>
            </a:pPr>
            <a:endParaRPr lang="en-US" altLang="zh-CN" sz="1800" dirty="0"/>
          </a:p>
        </p:txBody>
      </p:sp>
      <p:sp>
        <p:nvSpPr>
          <p:cNvPr id="2" name="灯片编号占位符 1">
            <a:extLst>
              <a:ext uri="{FF2B5EF4-FFF2-40B4-BE49-F238E27FC236}">
                <a16:creationId xmlns:a16="http://schemas.microsoft.com/office/drawing/2014/main" id="{8CB4F98C-944B-2AA9-D7FC-5809836B7920}"/>
              </a:ext>
            </a:extLst>
          </p:cNvPr>
          <p:cNvSpPr>
            <a:spLocks noGrp="1"/>
          </p:cNvSpPr>
          <p:nvPr>
            <p:ph type="sldNum" sz="quarter" idx="12"/>
          </p:nvPr>
        </p:nvSpPr>
        <p:spPr/>
        <p:txBody>
          <a:bodyPr/>
          <a:lstStyle/>
          <a:p>
            <a:fld id="{5CDD8BBF-345E-4024-ADB0-843CB582CCD3}" type="slidenum">
              <a:rPr lang="zh-CN" altLang="en-US" smtClean="0"/>
              <a:t>4</a:t>
            </a:fld>
            <a:endParaRPr lang="zh-CN" altLang="en-US"/>
          </a:p>
        </p:txBody>
      </p:sp>
      <p:sp>
        <p:nvSpPr>
          <p:cNvPr id="5" name="文本框 4">
            <a:extLst>
              <a:ext uri="{FF2B5EF4-FFF2-40B4-BE49-F238E27FC236}">
                <a16:creationId xmlns:a16="http://schemas.microsoft.com/office/drawing/2014/main" id="{8B0B647B-2AE1-B46D-5E39-0E8B311815A0}"/>
              </a:ext>
            </a:extLst>
          </p:cNvPr>
          <p:cNvSpPr txBox="1"/>
          <p:nvPr/>
        </p:nvSpPr>
        <p:spPr>
          <a:xfrm>
            <a:off x="3059975" y="6519180"/>
            <a:ext cx="9055825" cy="200055"/>
          </a:xfrm>
          <a:prstGeom prst="rect">
            <a:avLst/>
          </a:prstGeom>
          <a:noFill/>
        </p:spPr>
        <p:txBody>
          <a:bodyPr wrap="square">
            <a:spAutoFit/>
          </a:bodyPr>
          <a:lstStyle/>
          <a:p>
            <a:r>
              <a:rPr lang="de-DE" altLang="zh-CN" sz="700" b="0" i="0" dirty="0">
                <a:solidFill>
                  <a:schemeClr val="bg1"/>
                </a:solidFill>
                <a:effectLst/>
                <a:latin typeface="Arial" panose="020B0604020202020204" pitchFamily="34" charset="0"/>
              </a:rPr>
              <a:t>[1] Riedel, Samuel, et al. "Banshee: A fast LLVM-based RISC-V binary translator." </a:t>
            </a:r>
            <a:r>
              <a:rPr lang="de-DE" altLang="zh-CN" sz="700" b="0" i="1" dirty="0">
                <a:solidFill>
                  <a:schemeClr val="bg1"/>
                </a:solidFill>
                <a:effectLst/>
                <a:latin typeface="Arial" panose="020B0604020202020204" pitchFamily="34" charset="0"/>
              </a:rPr>
              <a:t>2021 IEEE/ACM International Conference On Computer Aided Design (ICCAD)</a:t>
            </a:r>
            <a:r>
              <a:rPr lang="de-DE" altLang="zh-CN" sz="700" b="0" i="0" dirty="0">
                <a:solidFill>
                  <a:schemeClr val="bg1"/>
                </a:solidFill>
                <a:effectLst/>
                <a:latin typeface="Arial" panose="020B0604020202020204" pitchFamily="34" charset="0"/>
              </a:rPr>
              <a:t>. IEEE, 2021.</a:t>
            </a:r>
            <a:endParaRPr lang="zh-CN" altLang="en-US" sz="700" dirty="0">
              <a:solidFill>
                <a:schemeClr val="bg1"/>
              </a:solidFill>
            </a:endParaRPr>
          </a:p>
        </p:txBody>
      </p:sp>
    </p:spTree>
    <p:extLst>
      <p:ext uri="{BB962C8B-B14F-4D97-AF65-F5344CB8AC3E}">
        <p14:creationId xmlns:p14="http://schemas.microsoft.com/office/powerpoint/2010/main" val="3652640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400B6-DBEF-9145-B43C-059793D9DAA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B5D0185-64AA-C96E-D5E5-89927E4FBAD7}"/>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Review of First-Year Work Package -- Changes</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169" name="Content Placeholder 2">
            <a:extLst>
              <a:ext uri="{FF2B5EF4-FFF2-40B4-BE49-F238E27FC236}">
                <a16:creationId xmlns:a16="http://schemas.microsoft.com/office/drawing/2014/main" id="{D812A1FB-6FEE-F876-0C4B-16E78B1F1727}"/>
              </a:ext>
            </a:extLst>
          </p:cNvPr>
          <p:cNvSpPr txBox="1">
            <a:spLocks/>
          </p:cNvSpPr>
          <p:nvPr/>
        </p:nvSpPr>
        <p:spPr>
          <a:xfrm>
            <a:off x="316500" y="791242"/>
            <a:ext cx="11638928" cy="565019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Define Baseline Template Architecture </a:t>
            </a:r>
            <a:r>
              <a:rPr lang="en-US" altLang="zh-CN" sz="2400" b="1" dirty="0"/>
              <a:t>(M1-WP1)</a:t>
            </a:r>
          </a:p>
          <a:p>
            <a:pPr lvl="1">
              <a:lnSpc>
                <a:spcPts val="2700"/>
              </a:lnSpc>
              <a:defRPr/>
            </a:pPr>
            <a:r>
              <a:rPr lang="en-US" altLang="zh-CN" sz="1800" dirty="0"/>
              <a:t>Featuring KiloPE Tensor Engines (TEs) with explicitly managed L1 memory buffers through tightly coupled DMA engines</a:t>
            </a:r>
          </a:p>
          <a:p>
            <a:pPr lvl="1">
              <a:lnSpc>
                <a:spcPts val="2700"/>
              </a:lnSpc>
              <a:defRPr/>
            </a:pPr>
            <a:r>
              <a:rPr lang="en-US" altLang="zh-CN" sz="1800" dirty="0"/>
              <a:t>The TEs will be based on the RISC-V ISA, enhanced with tensor instructions to directly manage the large tensor units</a:t>
            </a:r>
          </a:p>
          <a:p>
            <a:pPr lvl="1">
              <a:lnSpc>
                <a:spcPts val="2700"/>
              </a:lnSpc>
              <a:defRPr/>
            </a:pPr>
            <a:r>
              <a:rPr lang="en-US" altLang="zh-CN" sz="1800" dirty="0"/>
              <a:t>TEs will be connected through a NoC, which will also provide access to L2 memories and main memory</a:t>
            </a:r>
          </a:p>
          <a:p>
            <a:pPr>
              <a:lnSpc>
                <a:spcPts val="2700"/>
              </a:lnSpc>
              <a:defRPr/>
            </a:pPr>
            <a:r>
              <a:rPr lang="en-US" altLang="zh-CN" sz="2400" dirty="0"/>
              <a:t>Develop a High-Level Simulation Model </a:t>
            </a:r>
            <a:r>
              <a:rPr lang="en-US" altLang="zh-CN" sz="2400" b="1" dirty="0"/>
              <a:t>(M1-WP1)</a:t>
            </a:r>
          </a:p>
          <a:p>
            <a:pPr lvl="1">
              <a:lnSpc>
                <a:spcPts val="2700"/>
              </a:lnSpc>
              <a:defRPr/>
            </a:pPr>
            <a:r>
              <a:rPr lang="en-US" altLang="zh-CN" sz="1800" dirty="0"/>
              <a:t>Enable high-level performance estimation and early software development</a:t>
            </a:r>
          </a:p>
          <a:p>
            <a:pPr lvl="1">
              <a:lnSpc>
                <a:spcPts val="2700"/>
              </a:lnSpc>
              <a:defRPr/>
            </a:pPr>
            <a:r>
              <a:rPr lang="en-US" altLang="zh-CN" sz="1800" b="1" strike="sngStrike" dirty="0">
                <a:solidFill>
                  <a:schemeClr val="accent1"/>
                </a:solidFill>
              </a:rPr>
              <a:t>Based on the Banshee</a:t>
            </a:r>
            <a:r>
              <a:rPr lang="en-US" altLang="zh-CN" sz="1800" b="1" strike="sngStrike" baseline="30000" dirty="0">
                <a:solidFill>
                  <a:schemeClr val="accent1"/>
                </a:solidFill>
              </a:rPr>
              <a:t>[1] </a:t>
            </a:r>
            <a:r>
              <a:rPr lang="en-US" altLang="zh-CN" sz="1800" b="1" strike="sngStrike" dirty="0">
                <a:solidFill>
                  <a:schemeClr val="accent1"/>
                </a:solidFill>
              </a:rPr>
              <a:t>binary translation simulator</a:t>
            </a:r>
          </a:p>
          <a:p>
            <a:pPr lvl="1">
              <a:lnSpc>
                <a:spcPts val="2700"/>
              </a:lnSpc>
              <a:defRPr/>
            </a:pPr>
            <a:r>
              <a:rPr lang="en-US" altLang="zh-CN" sz="1800" b="1" dirty="0">
                <a:solidFill>
                  <a:schemeClr val="accent3"/>
                </a:solidFill>
              </a:rPr>
              <a:t>Based on the GVSoC</a:t>
            </a:r>
            <a:r>
              <a:rPr lang="en-US" altLang="zh-CN" sz="1800" b="1" baseline="30000" dirty="0">
                <a:solidFill>
                  <a:schemeClr val="accent3"/>
                </a:solidFill>
              </a:rPr>
              <a:t>[2] </a:t>
            </a:r>
            <a:r>
              <a:rPr lang="en-US" altLang="zh-CN" sz="1800" b="1" dirty="0">
                <a:solidFill>
                  <a:schemeClr val="accent3"/>
                </a:solidFill>
              </a:rPr>
              <a:t>fast and accurate full-platform simulator</a:t>
            </a:r>
          </a:p>
          <a:p>
            <a:pPr lvl="1">
              <a:lnSpc>
                <a:spcPts val="2700"/>
              </a:lnSpc>
              <a:defRPr/>
            </a:pPr>
            <a:r>
              <a:rPr lang="en-US" altLang="zh-CN" sz="1800" dirty="0"/>
              <a:t>Establish the modeling environment, the main architectural parameters, and develop the hardware models for all components</a:t>
            </a:r>
          </a:p>
          <a:p>
            <a:pPr lvl="1">
              <a:lnSpc>
                <a:spcPts val="2700"/>
              </a:lnSpc>
              <a:defRPr/>
            </a:pPr>
            <a:r>
              <a:rPr lang="en-US" altLang="zh-CN" sz="1800" dirty="0"/>
              <a:t>Set up the basic hardware abstraction layers and APIs to support the software layers developed in WP2</a:t>
            </a:r>
          </a:p>
          <a:p>
            <a:pPr>
              <a:lnSpc>
                <a:spcPts val="2700"/>
              </a:lnSpc>
              <a:defRPr/>
            </a:pPr>
            <a:r>
              <a:rPr lang="en-US" altLang="zh-CN" sz="2400" dirty="0"/>
              <a:t>PPA Estimation </a:t>
            </a:r>
            <a:r>
              <a:rPr lang="en-US" altLang="zh-CN" sz="2400" b="1" dirty="0"/>
              <a:t>(M2-WP1)</a:t>
            </a:r>
          </a:p>
          <a:p>
            <a:pPr lvl="1">
              <a:lnSpc>
                <a:spcPts val="2700"/>
              </a:lnSpc>
              <a:defRPr/>
            </a:pPr>
            <a:r>
              <a:rPr lang="en-US" altLang="zh-CN" sz="1800" dirty="0"/>
              <a:t>Hardware will also be designed in parametric RTL to enable PPA assessment in multiple instantiations.</a:t>
            </a:r>
          </a:p>
          <a:p>
            <a:pPr lvl="1">
              <a:lnSpc>
                <a:spcPts val="2700"/>
              </a:lnSpc>
              <a:defRPr/>
            </a:pPr>
            <a:endParaRPr lang="en-US" altLang="zh-CN" sz="1977" dirty="0"/>
          </a:p>
          <a:p>
            <a:pPr lvl="1">
              <a:lnSpc>
                <a:spcPts val="2700"/>
              </a:lnSpc>
              <a:defRPr/>
            </a:pPr>
            <a:endParaRPr lang="en-US" altLang="zh-CN" sz="1977" dirty="0"/>
          </a:p>
          <a:p>
            <a:pPr lvl="1">
              <a:defRPr/>
            </a:pPr>
            <a:endParaRPr lang="en-US" altLang="zh-CN" sz="1800" dirty="0"/>
          </a:p>
        </p:txBody>
      </p:sp>
      <p:sp>
        <p:nvSpPr>
          <p:cNvPr id="2" name="灯片编号占位符 1">
            <a:extLst>
              <a:ext uri="{FF2B5EF4-FFF2-40B4-BE49-F238E27FC236}">
                <a16:creationId xmlns:a16="http://schemas.microsoft.com/office/drawing/2014/main" id="{688337FF-EAB7-8C2A-EC72-F57EA0A60EFE}"/>
              </a:ext>
            </a:extLst>
          </p:cNvPr>
          <p:cNvSpPr>
            <a:spLocks noGrp="1"/>
          </p:cNvSpPr>
          <p:nvPr>
            <p:ph type="sldNum" sz="quarter" idx="12"/>
          </p:nvPr>
        </p:nvSpPr>
        <p:spPr/>
        <p:txBody>
          <a:bodyPr/>
          <a:lstStyle/>
          <a:p>
            <a:fld id="{5CDD8BBF-345E-4024-ADB0-843CB582CCD3}" type="slidenum">
              <a:rPr lang="zh-CN" altLang="en-US" smtClean="0"/>
              <a:t>5</a:t>
            </a:fld>
            <a:endParaRPr lang="zh-CN" altLang="en-US"/>
          </a:p>
        </p:txBody>
      </p:sp>
      <p:sp>
        <p:nvSpPr>
          <p:cNvPr id="3" name="文本框 2">
            <a:extLst>
              <a:ext uri="{FF2B5EF4-FFF2-40B4-BE49-F238E27FC236}">
                <a16:creationId xmlns:a16="http://schemas.microsoft.com/office/drawing/2014/main" id="{6D983784-E0D3-08D1-7521-D79EDBD7B902}"/>
              </a:ext>
            </a:extLst>
          </p:cNvPr>
          <p:cNvSpPr txBox="1"/>
          <p:nvPr/>
        </p:nvSpPr>
        <p:spPr>
          <a:xfrm>
            <a:off x="3059975" y="6475637"/>
            <a:ext cx="9055825" cy="276999"/>
          </a:xfrm>
          <a:prstGeom prst="rect">
            <a:avLst/>
          </a:prstGeom>
          <a:noFill/>
        </p:spPr>
        <p:txBody>
          <a:bodyPr wrap="square">
            <a:spAutoFit/>
          </a:bodyPr>
          <a:lstStyle/>
          <a:p>
            <a:r>
              <a:rPr lang="de-DE" altLang="zh-CN" sz="600" b="0" dirty="0">
                <a:solidFill>
                  <a:schemeClr val="bg1"/>
                </a:solidFill>
                <a:effectLst/>
                <a:latin typeface="Arial" panose="020B0604020202020204" pitchFamily="34" charset="0"/>
              </a:rPr>
              <a:t>[1] Riedel, Samuel, et al. "Banshee: A fast LLVM-based RISC-V binary translator." 2021 IEEE/ACM International Conference On Computer Aided Design (ICCAD). IEEE, 2021.</a:t>
            </a:r>
          </a:p>
          <a:p>
            <a:r>
              <a:rPr lang="de-DE" altLang="zh-CN" sz="600" dirty="0">
                <a:solidFill>
                  <a:schemeClr val="bg1"/>
                </a:solidFill>
                <a:latin typeface="Arial" panose="020B0604020202020204" pitchFamily="34" charset="0"/>
              </a:rPr>
              <a:t>[2] Bruschi, Nazareno, et al. "GVSoC: a highly configurable, fast and accurate full-platform simulator for RISC-V based IoT processors." 2021 IEEE 39th International Conference on Computer Design (ICCD). IEEE, 2021.</a:t>
            </a:r>
            <a:endParaRPr lang="zh-CN" altLang="en-US" sz="600" dirty="0">
              <a:solidFill>
                <a:schemeClr val="bg1"/>
              </a:solidFill>
            </a:endParaRPr>
          </a:p>
        </p:txBody>
      </p:sp>
    </p:spTree>
    <p:extLst>
      <p:ext uri="{BB962C8B-B14F-4D97-AF65-F5344CB8AC3E}">
        <p14:creationId xmlns:p14="http://schemas.microsoft.com/office/powerpoint/2010/main" val="2126150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B35A6-F76E-49CB-E654-4CF56439C00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E2CC8EE-4D35-E99C-E950-41040BC98D1D}"/>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M1-WP1: Baseline Template Architecture – RedMule Engine</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2" name="Content Placeholder 2">
            <a:extLst>
              <a:ext uri="{FF2B5EF4-FFF2-40B4-BE49-F238E27FC236}">
                <a16:creationId xmlns:a16="http://schemas.microsoft.com/office/drawing/2014/main" id="{5A773685-56AD-EA64-3653-6075274883FC}"/>
              </a:ext>
            </a:extLst>
          </p:cNvPr>
          <p:cNvSpPr txBox="1">
            <a:spLocks/>
          </p:cNvSpPr>
          <p:nvPr/>
        </p:nvSpPr>
        <p:spPr>
          <a:xfrm>
            <a:off x="316500" y="791242"/>
            <a:ext cx="5371312" cy="565019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RedMule</a:t>
            </a:r>
            <a:r>
              <a:rPr lang="en-US" altLang="zh-CN" sz="2400" baseline="30000" dirty="0"/>
              <a:t>[3]</a:t>
            </a:r>
            <a:r>
              <a:rPr lang="en-US" altLang="zh-CN" sz="2400" dirty="0"/>
              <a:t> – The Tensor Engine</a:t>
            </a:r>
          </a:p>
          <a:p>
            <a:pPr lvl="1">
              <a:lnSpc>
                <a:spcPts val="2700"/>
              </a:lnSpc>
              <a:defRPr/>
            </a:pPr>
            <a:r>
              <a:rPr lang="en-US" altLang="zh-CN" sz="1800" dirty="0"/>
              <a:t>Developed by PULP team with open-sourced RTL</a:t>
            </a:r>
          </a:p>
          <a:p>
            <a:pPr lvl="1">
              <a:lnSpc>
                <a:spcPts val="2700"/>
              </a:lnSpc>
              <a:defRPr/>
            </a:pPr>
            <a:r>
              <a:rPr lang="en-US" altLang="zh-CN" sz="1800" dirty="0"/>
              <a:t>Reduced-precision matrix multiplication engine</a:t>
            </a:r>
          </a:p>
          <a:p>
            <a:pPr lvl="1">
              <a:lnSpc>
                <a:spcPts val="2700"/>
              </a:lnSpc>
              <a:defRPr/>
            </a:pPr>
            <a:r>
              <a:rPr lang="en-US" altLang="zh-CN" sz="1800" dirty="0"/>
              <a:t>Supporting mixed-precision floating point (FP16/FP8) arithmetic</a:t>
            </a:r>
          </a:p>
          <a:p>
            <a:pPr lvl="1">
              <a:lnSpc>
                <a:spcPts val="2700"/>
              </a:lnSpc>
              <a:defRPr/>
            </a:pPr>
            <a:r>
              <a:rPr lang="en-US" altLang="zh-CN" sz="1800" dirty="0"/>
              <a:t>Accelerates general matrix-matrix operations (GEMM-Ops)</a:t>
            </a:r>
            <a:r>
              <a:rPr lang="en-US" altLang="zh-CN" sz="1800" baseline="30000" dirty="0"/>
              <a:t>[4]</a:t>
            </a:r>
          </a:p>
          <a:p>
            <a:pPr lvl="1">
              <a:lnSpc>
                <a:spcPts val="2700"/>
              </a:lnSpc>
              <a:defRPr/>
            </a:pPr>
            <a:r>
              <a:rPr lang="en-US" altLang="zh-CN" sz="1800" dirty="0"/>
              <a:t>2-Dimensional array of CEs (Compute Elements)</a:t>
            </a:r>
          </a:p>
          <a:p>
            <a:pPr lvl="1">
              <a:lnSpc>
                <a:spcPts val="2700"/>
              </a:lnSpc>
              <a:defRPr/>
            </a:pPr>
            <a:r>
              <a:rPr lang="en-US" altLang="zh-CN" sz="1800" dirty="0"/>
              <a:t>Systolic-like structure</a:t>
            </a:r>
          </a:p>
          <a:p>
            <a:pPr>
              <a:lnSpc>
                <a:spcPts val="2700"/>
              </a:lnSpc>
              <a:defRPr/>
            </a:pPr>
            <a:r>
              <a:rPr lang="en-US" altLang="zh-CN" sz="2400" dirty="0"/>
              <a:t>RISC-V ISA extensions</a:t>
            </a:r>
          </a:p>
          <a:p>
            <a:pPr lvl="1">
              <a:lnSpc>
                <a:spcPts val="2700"/>
              </a:lnSpc>
              <a:defRPr/>
            </a:pPr>
            <a:r>
              <a:rPr lang="en-US" altLang="zh-CN" sz="1800" i="1" dirty="0" err="1"/>
              <a:t>mcnfig</a:t>
            </a:r>
            <a:r>
              <a:rPr lang="en-US" altLang="zh-CN" sz="1800" dirty="0"/>
              <a:t> – Set GEMM M, N, K parameters</a:t>
            </a:r>
          </a:p>
          <a:p>
            <a:pPr lvl="1">
              <a:lnSpc>
                <a:spcPts val="2700"/>
              </a:lnSpc>
              <a:defRPr/>
            </a:pPr>
            <a:r>
              <a:rPr lang="en-US" altLang="zh-CN" sz="1800" i="1" dirty="0" err="1"/>
              <a:t>marith</a:t>
            </a:r>
            <a:r>
              <a:rPr lang="en-US" altLang="zh-CN" sz="1800" dirty="0"/>
              <a:t> – Set X,W,Y matrix address + start RedMule</a:t>
            </a:r>
          </a:p>
          <a:p>
            <a:pPr lvl="1">
              <a:lnSpc>
                <a:spcPts val="2700"/>
              </a:lnSpc>
              <a:defRPr/>
            </a:pPr>
            <a:endParaRPr lang="en-US" altLang="zh-CN" sz="1977" dirty="0"/>
          </a:p>
          <a:p>
            <a:pPr lvl="1">
              <a:defRPr/>
            </a:pPr>
            <a:endParaRPr lang="en-US" altLang="zh-CN" sz="1800" dirty="0"/>
          </a:p>
        </p:txBody>
      </p:sp>
      <p:pic>
        <p:nvPicPr>
          <p:cNvPr id="13" name="图片 12" descr="图形用户界面&#10;&#10;描述已自动生成">
            <a:extLst>
              <a:ext uri="{FF2B5EF4-FFF2-40B4-BE49-F238E27FC236}">
                <a16:creationId xmlns:a16="http://schemas.microsoft.com/office/drawing/2014/main" id="{CF9C7D28-ED4A-71B7-471E-57F5BDE1B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286" y="791242"/>
            <a:ext cx="5897128" cy="2885829"/>
          </a:xfrm>
          <a:prstGeom prst="rect">
            <a:avLst/>
          </a:prstGeom>
        </p:spPr>
      </p:pic>
      <p:pic>
        <p:nvPicPr>
          <p:cNvPr id="15" name="图片 14">
            <a:extLst>
              <a:ext uri="{FF2B5EF4-FFF2-40B4-BE49-F238E27FC236}">
                <a16:creationId xmlns:a16="http://schemas.microsoft.com/office/drawing/2014/main" id="{182A64D4-7114-1970-B69A-131C522DF340}"/>
              </a:ext>
            </a:extLst>
          </p:cNvPr>
          <p:cNvPicPr>
            <a:picLocks noChangeAspect="1"/>
          </p:cNvPicPr>
          <p:nvPr/>
        </p:nvPicPr>
        <p:blipFill>
          <a:blip r:embed="rId4"/>
          <a:stretch>
            <a:fillRect/>
          </a:stretch>
        </p:blipFill>
        <p:spPr>
          <a:xfrm>
            <a:off x="5900286" y="3835762"/>
            <a:ext cx="3964744" cy="665021"/>
          </a:xfrm>
          <a:prstGeom prst="rect">
            <a:avLst/>
          </a:prstGeom>
        </p:spPr>
      </p:pic>
      <p:pic>
        <p:nvPicPr>
          <p:cNvPr id="22" name="图片 21">
            <a:extLst>
              <a:ext uri="{FF2B5EF4-FFF2-40B4-BE49-F238E27FC236}">
                <a16:creationId xmlns:a16="http://schemas.microsoft.com/office/drawing/2014/main" id="{C0C79678-3203-624F-271A-2DB506A6F43D}"/>
              </a:ext>
            </a:extLst>
          </p:cNvPr>
          <p:cNvPicPr>
            <a:picLocks noChangeAspect="1"/>
          </p:cNvPicPr>
          <p:nvPr/>
        </p:nvPicPr>
        <p:blipFill>
          <a:blip r:embed="rId5"/>
          <a:stretch>
            <a:fillRect/>
          </a:stretch>
        </p:blipFill>
        <p:spPr>
          <a:xfrm>
            <a:off x="5900286" y="4991498"/>
            <a:ext cx="6189045" cy="956398"/>
          </a:xfrm>
          <a:prstGeom prst="rect">
            <a:avLst/>
          </a:prstGeom>
        </p:spPr>
      </p:pic>
      <p:sp>
        <p:nvSpPr>
          <p:cNvPr id="25" name="文本框 24">
            <a:extLst>
              <a:ext uri="{FF2B5EF4-FFF2-40B4-BE49-F238E27FC236}">
                <a16:creationId xmlns:a16="http://schemas.microsoft.com/office/drawing/2014/main" id="{E1B489E9-6494-8FB4-5DDB-5BDE014A3C35}"/>
              </a:ext>
            </a:extLst>
          </p:cNvPr>
          <p:cNvSpPr txBox="1"/>
          <p:nvPr/>
        </p:nvSpPr>
        <p:spPr>
          <a:xfrm>
            <a:off x="9865030" y="3983606"/>
            <a:ext cx="2139215" cy="369332"/>
          </a:xfrm>
          <a:prstGeom prst="rect">
            <a:avLst/>
          </a:prstGeom>
          <a:noFill/>
        </p:spPr>
        <p:txBody>
          <a:bodyPr wrap="square">
            <a:spAutoFit/>
          </a:bodyPr>
          <a:lstStyle/>
          <a:p>
            <a:r>
              <a:rPr lang="en-US" altLang="zh-CN" b="1" i="1" dirty="0" err="1"/>
              <a:t>m</a:t>
            </a:r>
            <a:r>
              <a:rPr lang="en-US" altLang="zh-CN" sz="1800" b="1" i="1" dirty="0" err="1"/>
              <a:t>cnfig</a:t>
            </a:r>
            <a:r>
              <a:rPr lang="en-US" altLang="zh-CN" sz="1800" b="1" i="1" dirty="0"/>
              <a:t> </a:t>
            </a:r>
            <a:r>
              <a:rPr lang="en-US" altLang="zh-CN" sz="1800" b="1" dirty="0"/>
              <a:t>Instruction</a:t>
            </a:r>
            <a:r>
              <a:rPr lang="en-US" altLang="zh-CN" sz="1800" b="1" i="1" dirty="0"/>
              <a:t> </a:t>
            </a:r>
            <a:endParaRPr lang="zh-CN" altLang="en-US" b="1" dirty="0"/>
          </a:p>
        </p:txBody>
      </p:sp>
      <p:sp>
        <p:nvSpPr>
          <p:cNvPr id="26" name="文本框 25">
            <a:extLst>
              <a:ext uri="{FF2B5EF4-FFF2-40B4-BE49-F238E27FC236}">
                <a16:creationId xmlns:a16="http://schemas.microsoft.com/office/drawing/2014/main" id="{EED3D0C4-3E88-9958-D2E6-68A3AB3AC9A6}"/>
              </a:ext>
            </a:extLst>
          </p:cNvPr>
          <p:cNvSpPr txBox="1"/>
          <p:nvPr/>
        </p:nvSpPr>
        <p:spPr>
          <a:xfrm>
            <a:off x="9865030" y="5947896"/>
            <a:ext cx="2139215" cy="369332"/>
          </a:xfrm>
          <a:prstGeom prst="rect">
            <a:avLst/>
          </a:prstGeom>
          <a:noFill/>
        </p:spPr>
        <p:txBody>
          <a:bodyPr wrap="square">
            <a:spAutoFit/>
          </a:bodyPr>
          <a:lstStyle/>
          <a:p>
            <a:r>
              <a:rPr lang="en-US" altLang="zh-CN" b="1" i="1" dirty="0" err="1"/>
              <a:t>marith</a:t>
            </a:r>
            <a:r>
              <a:rPr lang="en-US" altLang="zh-CN" sz="1800" b="1" i="1" dirty="0"/>
              <a:t> </a:t>
            </a:r>
            <a:r>
              <a:rPr lang="en-US" altLang="zh-CN" sz="1800" b="1" dirty="0"/>
              <a:t>Instruction</a:t>
            </a:r>
            <a:r>
              <a:rPr lang="en-US" altLang="zh-CN" sz="1800" b="1" i="1" dirty="0"/>
              <a:t> </a:t>
            </a:r>
            <a:endParaRPr lang="zh-CN" altLang="en-US" b="1" dirty="0"/>
          </a:p>
        </p:txBody>
      </p:sp>
      <p:sp>
        <p:nvSpPr>
          <p:cNvPr id="27" name="文本框 26">
            <a:extLst>
              <a:ext uri="{FF2B5EF4-FFF2-40B4-BE49-F238E27FC236}">
                <a16:creationId xmlns:a16="http://schemas.microsoft.com/office/drawing/2014/main" id="{D4FCCB95-A1BB-5858-9A3E-5D64883786DC}"/>
              </a:ext>
            </a:extLst>
          </p:cNvPr>
          <p:cNvSpPr txBox="1"/>
          <p:nvPr/>
        </p:nvSpPr>
        <p:spPr>
          <a:xfrm>
            <a:off x="7391400" y="4528385"/>
            <a:ext cx="1295399" cy="461665"/>
          </a:xfrm>
          <a:prstGeom prst="rect">
            <a:avLst/>
          </a:prstGeom>
          <a:noFill/>
        </p:spPr>
        <p:txBody>
          <a:bodyPr wrap="square">
            <a:spAutoFit/>
          </a:bodyPr>
          <a:lstStyle/>
          <a:p>
            <a:r>
              <a:rPr lang="en-US" altLang="zh-CN" sz="1200" dirty="0"/>
              <a:t>[31:16]    [15:0]</a:t>
            </a:r>
          </a:p>
          <a:p>
            <a:r>
              <a:rPr lang="en-US" altLang="zh-CN" sz="1200" dirty="0"/>
              <a:t>K size       M size</a:t>
            </a:r>
            <a:endParaRPr lang="zh-CN" altLang="en-US" sz="1200" dirty="0"/>
          </a:p>
        </p:txBody>
      </p:sp>
      <p:sp>
        <p:nvSpPr>
          <p:cNvPr id="29" name="文本框 28">
            <a:extLst>
              <a:ext uri="{FF2B5EF4-FFF2-40B4-BE49-F238E27FC236}">
                <a16:creationId xmlns:a16="http://schemas.microsoft.com/office/drawing/2014/main" id="{0D0A05D4-1C83-DA9A-5244-931EE523A004}"/>
              </a:ext>
            </a:extLst>
          </p:cNvPr>
          <p:cNvSpPr txBox="1"/>
          <p:nvPr/>
        </p:nvSpPr>
        <p:spPr>
          <a:xfrm>
            <a:off x="6628569" y="4528385"/>
            <a:ext cx="673932" cy="461665"/>
          </a:xfrm>
          <a:prstGeom prst="rect">
            <a:avLst/>
          </a:prstGeom>
          <a:noFill/>
        </p:spPr>
        <p:txBody>
          <a:bodyPr wrap="square">
            <a:spAutoFit/>
          </a:bodyPr>
          <a:lstStyle/>
          <a:p>
            <a:r>
              <a:rPr lang="en-US" altLang="zh-CN" sz="1200" dirty="0"/>
              <a:t>[31:0]</a:t>
            </a:r>
          </a:p>
          <a:p>
            <a:r>
              <a:rPr lang="en-US" altLang="zh-CN" sz="1200" dirty="0"/>
              <a:t>N size</a:t>
            </a:r>
            <a:endParaRPr lang="zh-CN" altLang="en-US" sz="1200" dirty="0"/>
          </a:p>
        </p:txBody>
      </p:sp>
      <p:cxnSp>
        <p:nvCxnSpPr>
          <p:cNvPr id="31" name="直接箭头连接符 30">
            <a:extLst>
              <a:ext uri="{FF2B5EF4-FFF2-40B4-BE49-F238E27FC236}">
                <a16:creationId xmlns:a16="http://schemas.microsoft.com/office/drawing/2014/main" id="{85C5A562-CDB2-E359-EBCD-EEA25D5895C6}"/>
              </a:ext>
            </a:extLst>
          </p:cNvPr>
          <p:cNvCxnSpPr>
            <a:cxnSpLocks/>
          </p:cNvCxnSpPr>
          <p:nvPr/>
        </p:nvCxnSpPr>
        <p:spPr>
          <a:xfrm>
            <a:off x="6880868" y="4412942"/>
            <a:ext cx="0" cy="16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AB111FC-1A68-72C1-BAE0-A6E63319FE89}"/>
              </a:ext>
            </a:extLst>
          </p:cNvPr>
          <p:cNvCxnSpPr>
            <a:cxnSpLocks/>
          </p:cNvCxnSpPr>
          <p:nvPr/>
        </p:nvCxnSpPr>
        <p:spPr>
          <a:xfrm>
            <a:off x="7653452" y="4412942"/>
            <a:ext cx="0" cy="16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66D6101-1AA8-738C-52E6-66C4D85A8B75}"/>
              </a:ext>
            </a:extLst>
          </p:cNvPr>
          <p:cNvSpPr txBox="1"/>
          <p:nvPr/>
        </p:nvSpPr>
        <p:spPr>
          <a:xfrm>
            <a:off x="5946174" y="5936662"/>
            <a:ext cx="673932" cy="461665"/>
          </a:xfrm>
          <a:prstGeom prst="rect">
            <a:avLst/>
          </a:prstGeom>
          <a:noFill/>
        </p:spPr>
        <p:txBody>
          <a:bodyPr wrap="square">
            <a:spAutoFit/>
          </a:bodyPr>
          <a:lstStyle/>
          <a:p>
            <a:r>
              <a:rPr lang="en-US" altLang="zh-CN" sz="1200" dirty="0"/>
              <a:t>[31:0]</a:t>
            </a:r>
          </a:p>
          <a:p>
            <a:r>
              <a:rPr lang="en-US" altLang="zh-CN" sz="1200" dirty="0"/>
              <a:t>Y </a:t>
            </a:r>
            <a:r>
              <a:rPr lang="en-US" altLang="zh-CN" sz="1200" dirty="0" err="1"/>
              <a:t>addr</a:t>
            </a:r>
            <a:endParaRPr lang="zh-CN" altLang="en-US" sz="1200" dirty="0"/>
          </a:p>
        </p:txBody>
      </p:sp>
      <p:cxnSp>
        <p:nvCxnSpPr>
          <p:cNvPr id="39" name="直接箭头连接符 38">
            <a:extLst>
              <a:ext uri="{FF2B5EF4-FFF2-40B4-BE49-F238E27FC236}">
                <a16:creationId xmlns:a16="http://schemas.microsoft.com/office/drawing/2014/main" id="{DCE704B5-9BF0-84EB-850F-C44762CC4319}"/>
              </a:ext>
            </a:extLst>
          </p:cNvPr>
          <p:cNvCxnSpPr>
            <a:cxnSpLocks/>
          </p:cNvCxnSpPr>
          <p:nvPr/>
        </p:nvCxnSpPr>
        <p:spPr>
          <a:xfrm>
            <a:off x="6198473" y="5821219"/>
            <a:ext cx="0" cy="16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CAF8BE7-DF47-F58C-4B84-920B9E0EA949}"/>
              </a:ext>
            </a:extLst>
          </p:cNvPr>
          <p:cNvCxnSpPr>
            <a:cxnSpLocks/>
          </p:cNvCxnSpPr>
          <p:nvPr/>
        </p:nvCxnSpPr>
        <p:spPr>
          <a:xfrm>
            <a:off x="7653452" y="5821219"/>
            <a:ext cx="0" cy="16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080E950-3115-8BA4-A3EF-126148169783}"/>
              </a:ext>
            </a:extLst>
          </p:cNvPr>
          <p:cNvSpPr txBox="1"/>
          <p:nvPr/>
        </p:nvSpPr>
        <p:spPr>
          <a:xfrm>
            <a:off x="7437931" y="5936662"/>
            <a:ext cx="673932" cy="461665"/>
          </a:xfrm>
          <a:prstGeom prst="rect">
            <a:avLst/>
          </a:prstGeom>
          <a:noFill/>
        </p:spPr>
        <p:txBody>
          <a:bodyPr wrap="square">
            <a:spAutoFit/>
          </a:bodyPr>
          <a:lstStyle/>
          <a:p>
            <a:r>
              <a:rPr lang="en-US" altLang="zh-CN" sz="1200" dirty="0"/>
              <a:t>[31:0]</a:t>
            </a:r>
          </a:p>
          <a:p>
            <a:r>
              <a:rPr lang="en-US" altLang="zh-CN" sz="1200" dirty="0"/>
              <a:t>W </a:t>
            </a:r>
            <a:r>
              <a:rPr lang="en-US" altLang="zh-CN" sz="1200" dirty="0" err="1"/>
              <a:t>addr</a:t>
            </a:r>
            <a:endParaRPr lang="zh-CN" altLang="en-US" sz="1200" dirty="0"/>
          </a:p>
        </p:txBody>
      </p:sp>
      <p:cxnSp>
        <p:nvCxnSpPr>
          <p:cNvPr id="43" name="直接箭头连接符 42">
            <a:extLst>
              <a:ext uri="{FF2B5EF4-FFF2-40B4-BE49-F238E27FC236}">
                <a16:creationId xmlns:a16="http://schemas.microsoft.com/office/drawing/2014/main" id="{8C751114-A2AD-56EC-16BC-14E7E96BA91C}"/>
              </a:ext>
            </a:extLst>
          </p:cNvPr>
          <p:cNvCxnSpPr>
            <a:cxnSpLocks/>
          </p:cNvCxnSpPr>
          <p:nvPr/>
        </p:nvCxnSpPr>
        <p:spPr>
          <a:xfrm>
            <a:off x="8379634" y="5821219"/>
            <a:ext cx="0" cy="16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269DB5E-6407-54C5-E08A-E915CBA73355}"/>
              </a:ext>
            </a:extLst>
          </p:cNvPr>
          <p:cNvSpPr txBox="1"/>
          <p:nvPr/>
        </p:nvSpPr>
        <p:spPr>
          <a:xfrm>
            <a:off x="8164113" y="5936662"/>
            <a:ext cx="673932" cy="461665"/>
          </a:xfrm>
          <a:prstGeom prst="rect">
            <a:avLst/>
          </a:prstGeom>
          <a:noFill/>
        </p:spPr>
        <p:txBody>
          <a:bodyPr wrap="square">
            <a:spAutoFit/>
          </a:bodyPr>
          <a:lstStyle/>
          <a:p>
            <a:r>
              <a:rPr lang="en-US" altLang="zh-CN" sz="1200" dirty="0"/>
              <a:t>[31:0]</a:t>
            </a:r>
          </a:p>
          <a:p>
            <a:r>
              <a:rPr lang="en-US" altLang="zh-CN" sz="1200" dirty="0"/>
              <a:t>X </a:t>
            </a:r>
            <a:r>
              <a:rPr lang="en-US" altLang="zh-CN" sz="1200" dirty="0" err="1"/>
              <a:t>addr</a:t>
            </a:r>
            <a:endParaRPr lang="zh-CN" altLang="en-US" sz="1200" dirty="0"/>
          </a:p>
        </p:txBody>
      </p:sp>
      <p:sp>
        <p:nvSpPr>
          <p:cNvPr id="3" name="灯片编号占位符 2">
            <a:extLst>
              <a:ext uri="{FF2B5EF4-FFF2-40B4-BE49-F238E27FC236}">
                <a16:creationId xmlns:a16="http://schemas.microsoft.com/office/drawing/2014/main" id="{12F2031B-BC7D-5F29-EC40-72B470AAE3F7}"/>
              </a:ext>
            </a:extLst>
          </p:cNvPr>
          <p:cNvSpPr>
            <a:spLocks noGrp="1"/>
          </p:cNvSpPr>
          <p:nvPr>
            <p:ph type="sldNum" sz="quarter" idx="12"/>
          </p:nvPr>
        </p:nvSpPr>
        <p:spPr/>
        <p:txBody>
          <a:bodyPr/>
          <a:lstStyle/>
          <a:p>
            <a:fld id="{5CDD8BBF-345E-4024-ADB0-843CB582CCD3}" type="slidenum">
              <a:rPr lang="zh-CN" altLang="en-US" smtClean="0"/>
              <a:t>6</a:t>
            </a:fld>
            <a:endParaRPr lang="zh-CN" altLang="en-US"/>
          </a:p>
        </p:txBody>
      </p:sp>
      <p:sp>
        <p:nvSpPr>
          <p:cNvPr id="5" name="文本框 4">
            <a:extLst>
              <a:ext uri="{FF2B5EF4-FFF2-40B4-BE49-F238E27FC236}">
                <a16:creationId xmlns:a16="http://schemas.microsoft.com/office/drawing/2014/main" id="{60B7A392-8A14-1525-2AC9-1199EF0C2245}"/>
              </a:ext>
            </a:extLst>
          </p:cNvPr>
          <p:cNvSpPr txBox="1"/>
          <p:nvPr/>
        </p:nvSpPr>
        <p:spPr>
          <a:xfrm>
            <a:off x="3059975" y="6475637"/>
            <a:ext cx="9055825" cy="276999"/>
          </a:xfrm>
          <a:prstGeom prst="rect">
            <a:avLst/>
          </a:prstGeom>
          <a:noFill/>
        </p:spPr>
        <p:txBody>
          <a:bodyPr wrap="square">
            <a:spAutoFit/>
          </a:bodyPr>
          <a:lstStyle/>
          <a:p>
            <a:r>
              <a:rPr lang="de-DE" altLang="zh-CN" sz="600" b="0" dirty="0">
                <a:solidFill>
                  <a:schemeClr val="bg1"/>
                </a:solidFill>
                <a:effectLst/>
                <a:latin typeface="Arial" panose="020B0604020202020204" pitchFamily="34" charset="0"/>
              </a:rPr>
              <a:t>[</a:t>
            </a:r>
            <a:r>
              <a:rPr lang="de-DE" altLang="zh-CN" sz="600" dirty="0">
                <a:solidFill>
                  <a:schemeClr val="bg1"/>
                </a:solidFill>
                <a:latin typeface="Arial" panose="020B0604020202020204" pitchFamily="34" charset="0"/>
              </a:rPr>
              <a:t>3</a:t>
            </a:r>
            <a:r>
              <a:rPr lang="de-DE" altLang="zh-CN" sz="600" b="0" dirty="0">
                <a:solidFill>
                  <a:schemeClr val="bg1"/>
                </a:solidFill>
                <a:effectLst/>
                <a:latin typeface="Arial" panose="020B0604020202020204" pitchFamily="34" charset="0"/>
              </a:rPr>
              <a:t>] Tortorella, Yvan, et al. "RedMule: A mixed-precision matrix–matrix operation engine for flexible and energy-efficient on-chip linear algebra and TinyML training acceleration." Future Generation Computer Systems 149 (2023): 122-135.</a:t>
            </a:r>
          </a:p>
          <a:p>
            <a:r>
              <a:rPr lang="de-DE" altLang="zh-CN" sz="600" dirty="0">
                <a:solidFill>
                  <a:schemeClr val="bg1"/>
                </a:solidFill>
                <a:latin typeface="Arial" panose="020B0604020202020204" pitchFamily="34" charset="0"/>
              </a:rPr>
              <a:t>[4] Zhang, Yunan, Po-An Tsai, and Hung-Wei Tseng. "SIMD2: A generalized matrix instruction set for accelerating tensor computation beyond GEMM." Proceedings of the 49th Annual International Symposium on Computer Architecture. 2022.</a:t>
            </a:r>
            <a:endParaRPr lang="zh-CN" altLang="en-US" sz="600" dirty="0">
              <a:solidFill>
                <a:schemeClr val="bg1"/>
              </a:solidFill>
            </a:endParaRPr>
          </a:p>
        </p:txBody>
      </p:sp>
    </p:spTree>
    <p:extLst>
      <p:ext uri="{BB962C8B-B14F-4D97-AF65-F5344CB8AC3E}">
        <p14:creationId xmlns:p14="http://schemas.microsoft.com/office/powerpoint/2010/main" val="1323690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20976-3AFF-B973-2DD5-9F0A2FF63AF7}"/>
            </a:ext>
          </a:extLst>
        </p:cNvPr>
        <p:cNvGrpSpPr/>
        <p:nvPr/>
      </p:nvGrpSpPr>
      <p:grpSpPr>
        <a:xfrm>
          <a:off x="0" y="0"/>
          <a:ext cx="0" cy="0"/>
          <a:chOff x="0" y="0"/>
          <a:chExt cx="0" cy="0"/>
        </a:xfrm>
      </p:grpSpPr>
      <p:sp>
        <p:nvSpPr>
          <p:cNvPr id="187" name="矩形 186">
            <a:extLst>
              <a:ext uri="{FF2B5EF4-FFF2-40B4-BE49-F238E27FC236}">
                <a16:creationId xmlns:a16="http://schemas.microsoft.com/office/drawing/2014/main" id="{D243A4ED-04A6-4614-94B2-7D8BCDF3ED7C}"/>
              </a:ext>
            </a:extLst>
          </p:cNvPr>
          <p:cNvSpPr/>
          <p:nvPr/>
        </p:nvSpPr>
        <p:spPr>
          <a:xfrm>
            <a:off x="5670495" y="4773977"/>
            <a:ext cx="5233367" cy="940521"/>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TCDM (Multi-banked L1)</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139" name="直接箭头连接符 138">
            <a:extLst>
              <a:ext uri="{FF2B5EF4-FFF2-40B4-BE49-F238E27FC236}">
                <a16:creationId xmlns:a16="http://schemas.microsoft.com/office/drawing/2014/main" id="{17982745-D673-132B-3DEA-D3ABC82C6788}"/>
              </a:ext>
            </a:extLst>
          </p:cNvPr>
          <p:cNvCxnSpPr>
            <a:cxnSpLocks/>
          </p:cNvCxnSpPr>
          <p:nvPr/>
        </p:nvCxnSpPr>
        <p:spPr>
          <a:xfrm>
            <a:off x="7149289" y="4019631"/>
            <a:ext cx="0" cy="484822"/>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F4176A6-7912-11A1-10CB-80039FDB5BBD}"/>
              </a:ext>
            </a:extLst>
          </p:cNvPr>
          <p:cNvCxnSpPr>
            <a:cxnSpLocks/>
          </p:cNvCxnSpPr>
          <p:nvPr/>
        </p:nvCxnSpPr>
        <p:spPr>
          <a:xfrm>
            <a:off x="8623719" y="2513863"/>
            <a:ext cx="98706" cy="0"/>
          </a:xfrm>
          <a:prstGeom prst="straightConnector1">
            <a:avLst/>
          </a:prstGeom>
          <a:ln w="12700">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47" name="直接箭头连接符 46">
            <a:extLst>
              <a:ext uri="{FF2B5EF4-FFF2-40B4-BE49-F238E27FC236}">
                <a16:creationId xmlns:a16="http://schemas.microsoft.com/office/drawing/2014/main" id="{C6DFC6C9-9BAA-65B5-8BC5-725565C7D36F}"/>
              </a:ext>
            </a:extLst>
          </p:cNvPr>
          <p:cNvCxnSpPr>
            <a:cxnSpLocks/>
          </p:cNvCxnSpPr>
          <p:nvPr/>
        </p:nvCxnSpPr>
        <p:spPr>
          <a:xfrm flipH="1">
            <a:off x="6387900" y="2750863"/>
            <a:ext cx="106337"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4" name="Title 1">
            <a:extLst>
              <a:ext uri="{FF2B5EF4-FFF2-40B4-BE49-F238E27FC236}">
                <a16:creationId xmlns:a16="http://schemas.microsoft.com/office/drawing/2014/main" id="{23D5C742-8DD3-E0BD-DCA6-72A175FF3F34}"/>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M1-WP1: Baseline Template Architecture – TE Cluster</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2" name="Content Placeholder 2">
            <a:extLst>
              <a:ext uri="{FF2B5EF4-FFF2-40B4-BE49-F238E27FC236}">
                <a16:creationId xmlns:a16="http://schemas.microsoft.com/office/drawing/2014/main" id="{DB901F8F-0BB3-1A94-0195-F86BFD93B5CC}"/>
              </a:ext>
            </a:extLst>
          </p:cNvPr>
          <p:cNvSpPr txBox="1">
            <a:spLocks/>
          </p:cNvSpPr>
          <p:nvPr/>
        </p:nvSpPr>
        <p:spPr>
          <a:xfrm>
            <a:off x="316500" y="791242"/>
            <a:ext cx="5241020" cy="565019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Snitch – Tiny RISC-V Core</a:t>
            </a:r>
          </a:p>
          <a:p>
            <a:pPr lvl="1">
              <a:lnSpc>
                <a:spcPts val="2700"/>
              </a:lnSpc>
              <a:defRPr/>
            </a:pPr>
            <a:r>
              <a:rPr lang="en-US" altLang="zh-CN" sz="1800" dirty="0"/>
              <a:t>Single-stage, small integer control core</a:t>
            </a:r>
          </a:p>
          <a:p>
            <a:pPr>
              <a:lnSpc>
                <a:spcPts val="2700"/>
              </a:lnSpc>
              <a:defRPr/>
            </a:pPr>
            <a:r>
              <a:rPr lang="en-US" altLang="zh-CN" sz="2400" dirty="0"/>
              <a:t>Instruction Cache</a:t>
            </a:r>
          </a:p>
          <a:p>
            <a:pPr lvl="1">
              <a:lnSpc>
                <a:spcPts val="2700"/>
              </a:lnSpc>
              <a:defRPr/>
            </a:pPr>
            <a:r>
              <a:rPr lang="en-US" altLang="zh-CN" sz="1800" dirty="0"/>
              <a:t>Shared among all cores</a:t>
            </a:r>
          </a:p>
          <a:p>
            <a:pPr>
              <a:lnSpc>
                <a:spcPts val="2700"/>
              </a:lnSpc>
              <a:defRPr/>
            </a:pPr>
            <a:r>
              <a:rPr lang="en-US" altLang="zh-CN" sz="2400" dirty="0"/>
              <a:t>CTRL Registers</a:t>
            </a:r>
          </a:p>
          <a:p>
            <a:pPr lvl="1">
              <a:lnSpc>
                <a:spcPts val="2700"/>
              </a:lnSpc>
              <a:defRPr/>
            </a:pPr>
            <a:r>
              <a:rPr lang="en-US" altLang="zh-CN" sz="1800" dirty="0"/>
              <a:t>Used for synchronization within the cluster</a:t>
            </a:r>
          </a:p>
          <a:p>
            <a:pPr lvl="1">
              <a:lnSpc>
                <a:spcPts val="2700"/>
              </a:lnSpc>
              <a:defRPr/>
            </a:pPr>
            <a:r>
              <a:rPr lang="en-US" altLang="zh-CN" sz="1800" dirty="0"/>
              <a:t>Store useful information (e.g. Cluster ID)</a:t>
            </a:r>
          </a:p>
          <a:p>
            <a:pPr>
              <a:lnSpc>
                <a:spcPts val="2700"/>
              </a:lnSpc>
              <a:defRPr/>
            </a:pPr>
            <a:r>
              <a:rPr lang="en-US" altLang="zh-CN" sz="2400" dirty="0"/>
              <a:t>TCDM – Multi-banked L1</a:t>
            </a:r>
          </a:p>
          <a:p>
            <a:pPr lvl="1">
              <a:lnSpc>
                <a:spcPts val="2700"/>
              </a:lnSpc>
              <a:defRPr/>
            </a:pPr>
            <a:r>
              <a:rPr lang="en-US" altLang="zh-CN" sz="1800" dirty="0"/>
              <a:t>Explicitly managed L1 memory</a:t>
            </a:r>
          </a:p>
          <a:p>
            <a:pPr>
              <a:lnSpc>
                <a:spcPts val="2700"/>
              </a:lnSpc>
              <a:defRPr/>
            </a:pPr>
            <a:r>
              <a:rPr lang="en-US" altLang="zh-CN" sz="2400" dirty="0" err="1"/>
              <a:t>iDMA</a:t>
            </a:r>
            <a:endParaRPr lang="en-US" altLang="zh-CN" sz="2400" dirty="0"/>
          </a:p>
          <a:p>
            <a:pPr lvl="1">
              <a:lnSpc>
                <a:spcPts val="2700"/>
              </a:lnSpc>
              <a:defRPr/>
            </a:pPr>
            <a:r>
              <a:rPr lang="en-US" altLang="zh-CN" sz="1800" dirty="0"/>
              <a:t>Move data in/out of L1</a:t>
            </a:r>
          </a:p>
          <a:p>
            <a:pPr>
              <a:lnSpc>
                <a:spcPts val="2700"/>
              </a:lnSpc>
              <a:defRPr/>
            </a:pPr>
            <a:r>
              <a:rPr lang="en-US" altLang="zh-CN" sz="2400" dirty="0"/>
              <a:t>RedMule – The Tensor Engine</a:t>
            </a:r>
            <a:endParaRPr lang="en-US" altLang="zh-CN" sz="1800" dirty="0"/>
          </a:p>
          <a:p>
            <a:pPr lvl="1">
              <a:lnSpc>
                <a:spcPts val="2700"/>
              </a:lnSpc>
              <a:defRPr/>
            </a:pPr>
            <a:endParaRPr lang="en-US" altLang="zh-CN" sz="1977" dirty="0"/>
          </a:p>
          <a:p>
            <a:pPr lvl="1">
              <a:lnSpc>
                <a:spcPts val="2700"/>
              </a:lnSpc>
              <a:defRPr/>
            </a:pPr>
            <a:endParaRPr lang="en-US" altLang="zh-CN" sz="1977" dirty="0"/>
          </a:p>
          <a:p>
            <a:pPr lvl="1">
              <a:defRPr/>
            </a:pPr>
            <a:endParaRPr lang="en-US" altLang="zh-CN" sz="1800" dirty="0"/>
          </a:p>
        </p:txBody>
      </p:sp>
      <p:sp>
        <p:nvSpPr>
          <p:cNvPr id="3" name="矩形 2">
            <a:extLst>
              <a:ext uri="{FF2B5EF4-FFF2-40B4-BE49-F238E27FC236}">
                <a16:creationId xmlns:a16="http://schemas.microsoft.com/office/drawing/2014/main" id="{EF699EA5-FF7F-AA3B-A3E2-81081A33F414}"/>
              </a:ext>
            </a:extLst>
          </p:cNvPr>
          <p:cNvSpPr/>
          <p:nvPr/>
        </p:nvSpPr>
        <p:spPr>
          <a:xfrm>
            <a:off x="6494237" y="2350228"/>
            <a:ext cx="772160" cy="9718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Snitch</a:t>
            </a:r>
          </a:p>
          <a:p>
            <a:pPr algn="ctr"/>
            <a:r>
              <a:rPr lang="en-US" altLang="zh-CN" b="1" dirty="0">
                <a:solidFill>
                  <a:schemeClr val="bg2"/>
                </a:solidFill>
                <a:latin typeface="Arial Narrow" panose="020B0604020202020204" pitchFamily="34" charset="0"/>
                <a:cs typeface="Arial Narrow" panose="020B0604020202020204" pitchFamily="34" charset="0"/>
              </a:rPr>
              <a:t>Core 0</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5" name="矩形 4">
            <a:extLst>
              <a:ext uri="{FF2B5EF4-FFF2-40B4-BE49-F238E27FC236}">
                <a16:creationId xmlns:a16="http://schemas.microsoft.com/office/drawing/2014/main" id="{DE4628F4-F723-17E7-5986-FBCB165439F6}"/>
              </a:ext>
            </a:extLst>
          </p:cNvPr>
          <p:cNvSpPr/>
          <p:nvPr/>
        </p:nvSpPr>
        <p:spPr>
          <a:xfrm>
            <a:off x="7851562" y="2350228"/>
            <a:ext cx="772160" cy="9718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Snitch</a:t>
            </a:r>
          </a:p>
          <a:p>
            <a:pPr algn="ctr"/>
            <a:r>
              <a:rPr lang="en-US" altLang="zh-CN" b="1" dirty="0">
                <a:solidFill>
                  <a:schemeClr val="bg2"/>
                </a:solidFill>
                <a:latin typeface="Arial Narrow" panose="020B0604020202020204" pitchFamily="34" charset="0"/>
                <a:cs typeface="Arial Narrow" panose="020B0604020202020204" pitchFamily="34" charset="0"/>
              </a:rPr>
              <a:t>Core N</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6" name="矩形 5">
            <a:extLst>
              <a:ext uri="{FF2B5EF4-FFF2-40B4-BE49-F238E27FC236}">
                <a16:creationId xmlns:a16="http://schemas.microsoft.com/office/drawing/2014/main" id="{888BA3D7-72EE-5F54-64FB-D60D742A787C}"/>
              </a:ext>
            </a:extLst>
          </p:cNvPr>
          <p:cNvSpPr/>
          <p:nvPr/>
        </p:nvSpPr>
        <p:spPr>
          <a:xfrm>
            <a:off x="8722425" y="2455249"/>
            <a:ext cx="1017778" cy="866852"/>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RedMule</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7" name="矩形 6">
            <a:extLst>
              <a:ext uri="{FF2B5EF4-FFF2-40B4-BE49-F238E27FC236}">
                <a16:creationId xmlns:a16="http://schemas.microsoft.com/office/drawing/2014/main" id="{C65C3D8F-6C7E-05C4-E8F6-ABB990132F59}"/>
              </a:ext>
            </a:extLst>
          </p:cNvPr>
          <p:cNvSpPr/>
          <p:nvPr/>
        </p:nvSpPr>
        <p:spPr>
          <a:xfrm>
            <a:off x="9833382" y="2350228"/>
            <a:ext cx="764207" cy="97187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dirty="0" err="1">
                <a:solidFill>
                  <a:schemeClr val="bg2"/>
                </a:solidFill>
                <a:latin typeface="Arial Narrow" panose="020B0604020202020204" pitchFamily="34" charset="0"/>
                <a:cs typeface="Arial Narrow" panose="020B0604020202020204" pitchFamily="34" charset="0"/>
              </a:rPr>
              <a:t>i</a:t>
            </a:r>
            <a:r>
              <a:rPr lang="en-US" altLang="zh-CN" b="1" i="0" cap="none" spc="0" dirty="0" err="1">
                <a:ln>
                  <a:noFill/>
                </a:ln>
                <a:solidFill>
                  <a:schemeClr val="bg2"/>
                </a:solidFill>
                <a:effectLst/>
                <a:latin typeface="Arial Narrow" panose="020B0604020202020204" pitchFamily="34" charset="0"/>
                <a:cs typeface="Arial Narrow" panose="020B0604020202020204" pitchFamily="34" charset="0"/>
              </a:rPr>
              <a:t>DMA</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8" name="矩形 7">
            <a:extLst>
              <a:ext uri="{FF2B5EF4-FFF2-40B4-BE49-F238E27FC236}">
                <a16:creationId xmlns:a16="http://schemas.microsoft.com/office/drawing/2014/main" id="{83D67064-B1DA-D7A7-F56F-859BC2813AD1}"/>
              </a:ext>
            </a:extLst>
          </p:cNvPr>
          <p:cNvSpPr/>
          <p:nvPr/>
        </p:nvSpPr>
        <p:spPr>
          <a:xfrm>
            <a:off x="5802735" y="2350228"/>
            <a:ext cx="594120" cy="9718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CTRL</a:t>
            </a:r>
          </a:p>
          <a:p>
            <a:pPr algn="ctr"/>
            <a:r>
              <a:rPr lang="en-US" altLang="zh-CN" b="1" dirty="0">
                <a:solidFill>
                  <a:schemeClr val="bg2"/>
                </a:solidFill>
                <a:latin typeface="Arial Narrow" panose="020B0604020202020204" pitchFamily="34" charset="0"/>
                <a:cs typeface="Arial Narrow" panose="020B0604020202020204" pitchFamily="34" charset="0"/>
              </a:rPr>
              <a:t>REG</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0" name="文本框 9">
            <a:extLst>
              <a:ext uri="{FF2B5EF4-FFF2-40B4-BE49-F238E27FC236}">
                <a16:creationId xmlns:a16="http://schemas.microsoft.com/office/drawing/2014/main" id="{521E97EB-5733-EDCB-6679-1E9A6E0D7EBE}"/>
              </a:ext>
            </a:extLst>
          </p:cNvPr>
          <p:cNvSpPr txBox="1"/>
          <p:nvPr/>
        </p:nvSpPr>
        <p:spPr>
          <a:xfrm>
            <a:off x="7324792" y="2798881"/>
            <a:ext cx="468374" cy="523220"/>
          </a:xfrm>
          <a:prstGeom prst="rect">
            <a:avLst/>
          </a:prstGeom>
          <a:noFill/>
        </p:spPr>
        <p:txBody>
          <a:bodyPr wrap="square">
            <a:spAutoFit/>
          </a:bodyPr>
          <a:lstStyle/>
          <a:p>
            <a:pPr algn="ctr"/>
            <a:r>
              <a:rPr lang="en-US" altLang="zh-CN" sz="2800" dirty="0">
                <a:solidFill>
                  <a:schemeClr val="accent1"/>
                </a:solidFill>
              </a:rPr>
              <a:t>…</a:t>
            </a:r>
            <a:endParaRPr lang="zh-CN" altLang="en-US" sz="2800" dirty="0">
              <a:solidFill>
                <a:schemeClr val="accent1"/>
              </a:solidFill>
            </a:endParaRPr>
          </a:p>
        </p:txBody>
      </p:sp>
      <p:sp>
        <p:nvSpPr>
          <p:cNvPr id="11" name="矩形 10">
            <a:extLst>
              <a:ext uri="{FF2B5EF4-FFF2-40B4-BE49-F238E27FC236}">
                <a16:creationId xmlns:a16="http://schemas.microsoft.com/office/drawing/2014/main" id="{B01F171A-DA39-FEF8-B88F-8EBD2601E7AE}"/>
              </a:ext>
            </a:extLst>
          </p:cNvPr>
          <p:cNvSpPr/>
          <p:nvPr/>
        </p:nvSpPr>
        <p:spPr>
          <a:xfrm>
            <a:off x="5802735" y="1932494"/>
            <a:ext cx="2820987" cy="26246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I $</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16" name="直接箭头连接符 15">
            <a:extLst>
              <a:ext uri="{FF2B5EF4-FFF2-40B4-BE49-F238E27FC236}">
                <a16:creationId xmlns:a16="http://schemas.microsoft.com/office/drawing/2014/main" id="{D1980B68-8703-DF2F-851B-12619D76B2EC}"/>
              </a:ext>
            </a:extLst>
          </p:cNvPr>
          <p:cNvCxnSpPr>
            <a:cxnSpLocks/>
          </p:cNvCxnSpPr>
          <p:nvPr/>
        </p:nvCxnSpPr>
        <p:spPr>
          <a:xfrm flipV="1">
            <a:off x="6643650" y="2194961"/>
            <a:ext cx="0" cy="155267"/>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9344217-14D4-EC59-5730-6CD69BB19999}"/>
              </a:ext>
            </a:extLst>
          </p:cNvPr>
          <p:cNvCxnSpPr>
            <a:cxnSpLocks/>
          </p:cNvCxnSpPr>
          <p:nvPr/>
        </p:nvCxnSpPr>
        <p:spPr>
          <a:xfrm flipV="1">
            <a:off x="7990157" y="2194961"/>
            <a:ext cx="0" cy="155267"/>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C114BE2C-17CD-75A9-EE85-5FD0E82AA448}"/>
              </a:ext>
            </a:extLst>
          </p:cNvPr>
          <p:cNvSpPr/>
          <p:nvPr/>
        </p:nvSpPr>
        <p:spPr>
          <a:xfrm>
            <a:off x="9833384" y="1932494"/>
            <a:ext cx="1070479" cy="262467"/>
          </a:xfrm>
          <a:prstGeom prst="rect">
            <a:avLst/>
          </a:prstGeom>
          <a:solidFill>
            <a:srgbClr val="1686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Wide Bus</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35" name="直接箭头连接符 34">
            <a:extLst>
              <a:ext uri="{FF2B5EF4-FFF2-40B4-BE49-F238E27FC236}">
                <a16:creationId xmlns:a16="http://schemas.microsoft.com/office/drawing/2014/main" id="{016C30E7-4760-DF25-6898-4CE1CF588FEA}"/>
              </a:ext>
            </a:extLst>
          </p:cNvPr>
          <p:cNvCxnSpPr>
            <a:cxnSpLocks/>
            <a:stCxn id="11" idx="3"/>
            <a:endCxn id="32" idx="1"/>
          </p:cNvCxnSpPr>
          <p:nvPr/>
        </p:nvCxnSpPr>
        <p:spPr>
          <a:xfrm>
            <a:off x="8623722" y="2063728"/>
            <a:ext cx="1209662" cy="0"/>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62811C06-E469-6A08-0773-ECB1A3142662}"/>
              </a:ext>
            </a:extLst>
          </p:cNvPr>
          <p:cNvSpPr/>
          <p:nvPr/>
        </p:nvSpPr>
        <p:spPr>
          <a:xfrm>
            <a:off x="5670496" y="3524065"/>
            <a:ext cx="2953223" cy="499696"/>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TCDM Interco</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56" name="矩形 55">
            <a:extLst>
              <a:ext uri="{FF2B5EF4-FFF2-40B4-BE49-F238E27FC236}">
                <a16:creationId xmlns:a16="http://schemas.microsoft.com/office/drawing/2014/main" id="{5FBF1BF4-A49B-B13B-DFED-F5A5CB351BE6}"/>
              </a:ext>
            </a:extLst>
          </p:cNvPr>
          <p:cNvSpPr/>
          <p:nvPr/>
        </p:nvSpPr>
        <p:spPr>
          <a:xfrm>
            <a:off x="8722425" y="3524065"/>
            <a:ext cx="1017778" cy="499696"/>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HWPE Interco</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57" name="矩形 56">
            <a:extLst>
              <a:ext uri="{FF2B5EF4-FFF2-40B4-BE49-F238E27FC236}">
                <a16:creationId xmlns:a16="http://schemas.microsoft.com/office/drawing/2014/main" id="{85214C8D-3013-1769-3D3C-F7DB03CBA4BA}"/>
              </a:ext>
            </a:extLst>
          </p:cNvPr>
          <p:cNvSpPr/>
          <p:nvPr/>
        </p:nvSpPr>
        <p:spPr>
          <a:xfrm>
            <a:off x="9833382" y="3524065"/>
            <a:ext cx="1070487" cy="499696"/>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DMA to</a:t>
            </a:r>
          </a:p>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TCDM</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61" name="直接箭头连接符 60">
            <a:extLst>
              <a:ext uri="{FF2B5EF4-FFF2-40B4-BE49-F238E27FC236}">
                <a16:creationId xmlns:a16="http://schemas.microsoft.com/office/drawing/2014/main" id="{23DFB4F4-C295-DC40-0428-22E30BDCD85D}"/>
              </a:ext>
            </a:extLst>
          </p:cNvPr>
          <p:cNvCxnSpPr>
            <a:cxnSpLocks/>
            <a:stCxn id="3" idx="2"/>
          </p:cNvCxnSpPr>
          <p:nvPr/>
        </p:nvCxnSpPr>
        <p:spPr>
          <a:xfrm flipH="1">
            <a:off x="6880316" y="3322101"/>
            <a:ext cx="1" cy="201963"/>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4B4A9F60-D97E-8372-63C9-5347C47562A9}"/>
              </a:ext>
            </a:extLst>
          </p:cNvPr>
          <p:cNvCxnSpPr>
            <a:cxnSpLocks/>
          </p:cNvCxnSpPr>
          <p:nvPr/>
        </p:nvCxnSpPr>
        <p:spPr>
          <a:xfrm flipH="1">
            <a:off x="8233319" y="3322101"/>
            <a:ext cx="1" cy="201963"/>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248BE380-BB3F-9182-12EC-54424B719343}"/>
              </a:ext>
            </a:extLst>
          </p:cNvPr>
          <p:cNvCxnSpPr>
            <a:cxnSpLocks/>
            <a:stCxn id="6" idx="2"/>
          </p:cNvCxnSpPr>
          <p:nvPr/>
        </p:nvCxnSpPr>
        <p:spPr>
          <a:xfrm>
            <a:off x="9231314" y="3322101"/>
            <a:ext cx="0" cy="324893"/>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222B48E0-EEC4-BBD6-FED1-A43F8034B334}"/>
              </a:ext>
            </a:extLst>
          </p:cNvPr>
          <p:cNvCxnSpPr>
            <a:cxnSpLocks/>
          </p:cNvCxnSpPr>
          <p:nvPr/>
        </p:nvCxnSpPr>
        <p:spPr>
          <a:xfrm>
            <a:off x="10215485" y="3322101"/>
            <a:ext cx="0" cy="324893"/>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任意多边形: 形状 67">
            <a:extLst>
              <a:ext uri="{FF2B5EF4-FFF2-40B4-BE49-F238E27FC236}">
                <a16:creationId xmlns:a16="http://schemas.microsoft.com/office/drawing/2014/main" id="{9FB63F7F-3C65-89E0-33F9-B9648FC51C1D}"/>
              </a:ext>
            </a:extLst>
          </p:cNvPr>
          <p:cNvSpPr/>
          <p:nvPr/>
        </p:nvSpPr>
        <p:spPr>
          <a:xfrm rot="10800000">
            <a:off x="5729311" y="4504453"/>
            <a:ext cx="528113" cy="216837"/>
          </a:xfrm>
          <a:custGeom>
            <a:avLst/>
            <a:gdLst>
              <a:gd name="connsiteX0" fmla="*/ 147449 w 692150"/>
              <a:gd name="connsiteY0" fmla="*/ 0 h 216837"/>
              <a:gd name="connsiteX1" fmla="*/ 544702 w 692150"/>
              <a:gd name="connsiteY1" fmla="*/ 0 h 216837"/>
              <a:gd name="connsiteX2" fmla="*/ 692150 w 692150"/>
              <a:gd name="connsiteY2" fmla="*/ 216837 h 216837"/>
              <a:gd name="connsiteX3" fmla="*/ 0 w 692150"/>
              <a:gd name="connsiteY3" fmla="*/ 216837 h 216837"/>
            </a:gdLst>
            <a:ahLst/>
            <a:cxnLst>
              <a:cxn ang="0">
                <a:pos x="connsiteX0" y="connsiteY0"/>
              </a:cxn>
              <a:cxn ang="0">
                <a:pos x="connsiteX1" y="connsiteY1"/>
              </a:cxn>
              <a:cxn ang="0">
                <a:pos x="connsiteX2" y="connsiteY2"/>
              </a:cxn>
              <a:cxn ang="0">
                <a:pos x="connsiteX3" y="connsiteY3"/>
              </a:cxn>
            </a:cxnLst>
            <a:rect l="l" t="t" r="r" b="b"/>
            <a:pathLst>
              <a:path w="692150" h="216837">
                <a:moveTo>
                  <a:pt x="147449" y="0"/>
                </a:moveTo>
                <a:lnTo>
                  <a:pt x="544702" y="0"/>
                </a:lnTo>
                <a:lnTo>
                  <a:pt x="692150" y="216837"/>
                </a:lnTo>
                <a:lnTo>
                  <a:pt x="0" y="216837"/>
                </a:lnTo>
                <a:close/>
              </a:path>
            </a:pathLst>
          </a:custGeom>
          <a:solidFill>
            <a:srgbClr val="1686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75" name="直接箭头连接符 74">
            <a:extLst>
              <a:ext uri="{FF2B5EF4-FFF2-40B4-BE49-F238E27FC236}">
                <a16:creationId xmlns:a16="http://schemas.microsoft.com/office/drawing/2014/main" id="{A8867DFB-78E3-5656-A6DF-78EB6AD27922}"/>
              </a:ext>
            </a:extLst>
          </p:cNvPr>
          <p:cNvCxnSpPr>
            <a:cxnSpLocks/>
          </p:cNvCxnSpPr>
          <p:nvPr/>
        </p:nvCxnSpPr>
        <p:spPr>
          <a:xfrm>
            <a:off x="5833474" y="4019631"/>
            <a:ext cx="0" cy="484822"/>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F251EED-659B-A484-E2A6-6690B0A96852}"/>
              </a:ext>
            </a:extLst>
          </p:cNvPr>
          <p:cNvCxnSpPr>
            <a:cxnSpLocks/>
          </p:cNvCxnSpPr>
          <p:nvPr/>
        </p:nvCxnSpPr>
        <p:spPr>
          <a:xfrm>
            <a:off x="5993366" y="4122483"/>
            <a:ext cx="0" cy="381970"/>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90D0303C-0480-CF77-1957-E7AC3F31D5FA}"/>
              </a:ext>
            </a:extLst>
          </p:cNvPr>
          <p:cNvCxnSpPr>
            <a:cxnSpLocks/>
          </p:cNvCxnSpPr>
          <p:nvPr/>
        </p:nvCxnSpPr>
        <p:spPr>
          <a:xfrm>
            <a:off x="6153258" y="4283047"/>
            <a:ext cx="0" cy="221406"/>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4" name="任意多边形: 形状 83">
            <a:extLst>
              <a:ext uri="{FF2B5EF4-FFF2-40B4-BE49-F238E27FC236}">
                <a16:creationId xmlns:a16="http://schemas.microsoft.com/office/drawing/2014/main" id="{82255627-FBE2-3CC3-7A39-7AA69C4957D9}"/>
              </a:ext>
            </a:extLst>
          </p:cNvPr>
          <p:cNvSpPr/>
          <p:nvPr/>
        </p:nvSpPr>
        <p:spPr>
          <a:xfrm rot="10800000">
            <a:off x="6387901" y="4504453"/>
            <a:ext cx="528113" cy="216837"/>
          </a:xfrm>
          <a:custGeom>
            <a:avLst/>
            <a:gdLst>
              <a:gd name="connsiteX0" fmla="*/ 147449 w 692150"/>
              <a:gd name="connsiteY0" fmla="*/ 0 h 216837"/>
              <a:gd name="connsiteX1" fmla="*/ 544702 w 692150"/>
              <a:gd name="connsiteY1" fmla="*/ 0 h 216837"/>
              <a:gd name="connsiteX2" fmla="*/ 692150 w 692150"/>
              <a:gd name="connsiteY2" fmla="*/ 216837 h 216837"/>
              <a:gd name="connsiteX3" fmla="*/ 0 w 692150"/>
              <a:gd name="connsiteY3" fmla="*/ 216837 h 216837"/>
            </a:gdLst>
            <a:ahLst/>
            <a:cxnLst>
              <a:cxn ang="0">
                <a:pos x="connsiteX0" y="connsiteY0"/>
              </a:cxn>
              <a:cxn ang="0">
                <a:pos x="connsiteX1" y="connsiteY1"/>
              </a:cxn>
              <a:cxn ang="0">
                <a:pos x="connsiteX2" y="connsiteY2"/>
              </a:cxn>
              <a:cxn ang="0">
                <a:pos x="connsiteX3" y="connsiteY3"/>
              </a:cxn>
            </a:cxnLst>
            <a:rect l="l" t="t" r="r" b="b"/>
            <a:pathLst>
              <a:path w="692150" h="216837">
                <a:moveTo>
                  <a:pt x="147449" y="0"/>
                </a:moveTo>
                <a:lnTo>
                  <a:pt x="544702" y="0"/>
                </a:lnTo>
                <a:lnTo>
                  <a:pt x="692150" y="216837"/>
                </a:lnTo>
                <a:lnTo>
                  <a:pt x="0" y="216837"/>
                </a:lnTo>
                <a:close/>
              </a:path>
            </a:pathLst>
          </a:custGeom>
          <a:solidFill>
            <a:srgbClr val="1686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85" name="直接箭头连接符 84">
            <a:extLst>
              <a:ext uri="{FF2B5EF4-FFF2-40B4-BE49-F238E27FC236}">
                <a16:creationId xmlns:a16="http://schemas.microsoft.com/office/drawing/2014/main" id="{D9C7DC21-A438-00D3-33C5-869CDA75B7E8}"/>
              </a:ext>
            </a:extLst>
          </p:cNvPr>
          <p:cNvCxnSpPr>
            <a:cxnSpLocks/>
          </p:cNvCxnSpPr>
          <p:nvPr/>
        </p:nvCxnSpPr>
        <p:spPr>
          <a:xfrm>
            <a:off x="6492064" y="4019631"/>
            <a:ext cx="0" cy="484822"/>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E6903E89-832F-C383-6654-A6DC3533B5F6}"/>
              </a:ext>
            </a:extLst>
          </p:cNvPr>
          <p:cNvCxnSpPr>
            <a:cxnSpLocks/>
          </p:cNvCxnSpPr>
          <p:nvPr/>
        </p:nvCxnSpPr>
        <p:spPr>
          <a:xfrm>
            <a:off x="6651956" y="4161995"/>
            <a:ext cx="0" cy="342458"/>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1BB48BAE-45DD-2E8C-C3C0-611410BB4371}"/>
              </a:ext>
            </a:extLst>
          </p:cNvPr>
          <p:cNvCxnSpPr>
            <a:cxnSpLocks/>
          </p:cNvCxnSpPr>
          <p:nvPr/>
        </p:nvCxnSpPr>
        <p:spPr>
          <a:xfrm>
            <a:off x="6811848" y="4323188"/>
            <a:ext cx="0" cy="181265"/>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9" name="任意多边形: 形状 88">
            <a:extLst>
              <a:ext uri="{FF2B5EF4-FFF2-40B4-BE49-F238E27FC236}">
                <a16:creationId xmlns:a16="http://schemas.microsoft.com/office/drawing/2014/main" id="{267071E7-FBC2-937D-AEC5-36AFD404AE82}"/>
              </a:ext>
            </a:extLst>
          </p:cNvPr>
          <p:cNvSpPr/>
          <p:nvPr/>
        </p:nvSpPr>
        <p:spPr>
          <a:xfrm rot="10800000">
            <a:off x="7046491" y="4504453"/>
            <a:ext cx="528113" cy="216837"/>
          </a:xfrm>
          <a:custGeom>
            <a:avLst/>
            <a:gdLst>
              <a:gd name="connsiteX0" fmla="*/ 147449 w 692150"/>
              <a:gd name="connsiteY0" fmla="*/ 0 h 216837"/>
              <a:gd name="connsiteX1" fmla="*/ 544702 w 692150"/>
              <a:gd name="connsiteY1" fmla="*/ 0 h 216837"/>
              <a:gd name="connsiteX2" fmla="*/ 692150 w 692150"/>
              <a:gd name="connsiteY2" fmla="*/ 216837 h 216837"/>
              <a:gd name="connsiteX3" fmla="*/ 0 w 692150"/>
              <a:gd name="connsiteY3" fmla="*/ 216837 h 216837"/>
            </a:gdLst>
            <a:ahLst/>
            <a:cxnLst>
              <a:cxn ang="0">
                <a:pos x="connsiteX0" y="connsiteY0"/>
              </a:cxn>
              <a:cxn ang="0">
                <a:pos x="connsiteX1" y="connsiteY1"/>
              </a:cxn>
              <a:cxn ang="0">
                <a:pos x="connsiteX2" y="connsiteY2"/>
              </a:cxn>
              <a:cxn ang="0">
                <a:pos x="connsiteX3" y="connsiteY3"/>
              </a:cxn>
            </a:cxnLst>
            <a:rect l="l" t="t" r="r" b="b"/>
            <a:pathLst>
              <a:path w="692150" h="216837">
                <a:moveTo>
                  <a:pt x="147449" y="0"/>
                </a:moveTo>
                <a:lnTo>
                  <a:pt x="544702" y="0"/>
                </a:lnTo>
                <a:lnTo>
                  <a:pt x="692150" y="216837"/>
                </a:lnTo>
                <a:lnTo>
                  <a:pt x="0" y="216837"/>
                </a:lnTo>
                <a:close/>
              </a:path>
            </a:pathLst>
          </a:custGeom>
          <a:solidFill>
            <a:srgbClr val="1686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91" name="直接箭头连接符 90">
            <a:extLst>
              <a:ext uri="{FF2B5EF4-FFF2-40B4-BE49-F238E27FC236}">
                <a16:creationId xmlns:a16="http://schemas.microsoft.com/office/drawing/2014/main" id="{E77F1710-1C3A-A08A-BB5D-EBB2598177C9}"/>
              </a:ext>
            </a:extLst>
          </p:cNvPr>
          <p:cNvCxnSpPr>
            <a:cxnSpLocks/>
          </p:cNvCxnSpPr>
          <p:nvPr/>
        </p:nvCxnSpPr>
        <p:spPr>
          <a:xfrm>
            <a:off x="7310546" y="4202765"/>
            <a:ext cx="0" cy="301688"/>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23129AC9-F833-5D33-4576-18E2D6FDA653}"/>
              </a:ext>
            </a:extLst>
          </p:cNvPr>
          <p:cNvCxnSpPr>
            <a:cxnSpLocks/>
          </p:cNvCxnSpPr>
          <p:nvPr/>
        </p:nvCxnSpPr>
        <p:spPr>
          <a:xfrm>
            <a:off x="7470438" y="4363329"/>
            <a:ext cx="0" cy="141124"/>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4" name="任意多边形: 形状 93">
            <a:extLst>
              <a:ext uri="{FF2B5EF4-FFF2-40B4-BE49-F238E27FC236}">
                <a16:creationId xmlns:a16="http://schemas.microsoft.com/office/drawing/2014/main" id="{887D40C5-B429-587B-50E6-19E0A77B057D}"/>
              </a:ext>
            </a:extLst>
          </p:cNvPr>
          <p:cNvSpPr/>
          <p:nvPr/>
        </p:nvSpPr>
        <p:spPr>
          <a:xfrm rot="10800000">
            <a:off x="8095606" y="4504453"/>
            <a:ext cx="528113" cy="216837"/>
          </a:xfrm>
          <a:custGeom>
            <a:avLst/>
            <a:gdLst>
              <a:gd name="connsiteX0" fmla="*/ 147449 w 692150"/>
              <a:gd name="connsiteY0" fmla="*/ 0 h 216837"/>
              <a:gd name="connsiteX1" fmla="*/ 544702 w 692150"/>
              <a:gd name="connsiteY1" fmla="*/ 0 h 216837"/>
              <a:gd name="connsiteX2" fmla="*/ 692150 w 692150"/>
              <a:gd name="connsiteY2" fmla="*/ 216837 h 216837"/>
              <a:gd name="connsiteX3" fmla="*/ 0 w 692150"/>
              <a:gd name="connsiteY3" fmla="*/ 216837 h 216837"/>
            </a:gdLst>
            <a:ahLst/>
            <a:cxnLst>
              <a:cxn ang="0">
                <a:pos x="connsiteX0" y="connsiteY0"/>
              </a:cxn>
              <a:cxn ang="0">
                <a:pos x="connsiteX1" y="connsiteY1"/>
              </a:cxn>
              <a:cxn ang="0">
                <a:pos x="connsiteX2" y="connsiteY2"/>
              </a:cxn>
              <a:cxn ang="0">
                <a:pos x="connsiteX3" y="connsiteY3"/>
              </a:cxn>
            </a:cxnLst>
            <a:rect l="l" t="t" r="r" b="b"/>
            <a:pathLst>
              <a:path w="692150" h="216837">
                <a:moveTo>
                  <a:pt x="147449" y="0"/>
                </a:moveTo>
                <a:lnTo>
                  <a:pt x="544702" y="0"/>
                </a:lnTo>
                <a:lnTo>
                  <a:pt x="692150" y="216837"/>
                </a:lnTo>
                <a:lnTo>
                  <a:pt x="0" y="216837"/>
                </a:lnTo>
                <a:close/>
              </a:path>
            </a:pathLst>
          </a:custGeom>
          <a:solidFill>
            <a:srgbClr val="1686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95" name="直接箭头连接符 94">
            <a:extLst>
              <a:ext uri="{FF2B5EF4-FFF2-40B4-BE49-F238E27FC236}">
                <a16:creationId xmlns:a16="http://schemas.microsoft.com/office/drawing/2014/main" id="{9653CCB0-671F-FA99-7253-9CFC0D37690C}"/>
              </a:ext>
            </a:extLst>
          </p:cNvPr>
          <p:cNvCxnSpPr>
            <a:cxnSpLocks/>
          </p:cNvCxnSpPr>
          <p:nvPr/>
        </p:nvCxnSpPr>
        <p:spPr>
          <a:xfrm>
            <a:off x="8199769" y="4019631"/>
            <a:ext cx="0" cy="484822"/>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E3B4613F-2B50-80FB-1373-05A80D68A282}"/>
              </a:ext>
            </a:extLst>
          </p:cNvPr>
          <p:cNvCxnSpPr>
            <a:cxnSpLocks/>
          </p:cNvCxnSpPr>
          <p:nvPr/>
        </p:nvCxnSpPr>
        <p:spPr>
          <a:xfrm>
            <a:off x="8359661" y="4242906"/>
            <a:ext cx="0" cy="261547"/>
          </a:xfrm>
          <a:prstGeom prst="straightConnector1">
            <a:avLst/>
          </a:prstGeom>
          <a:ln w="127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9FD3E949-3F5E-AB7D-38FD-C31320C2B920}"/>
              </a:ext>
            </a:extLst>
          </p:cNvPr>
          <p:cNvCxnSpPr>
            <a:cxnSpLocks/>
          </p:cNvCxnSpPr>
          <p:nvPr/>
        </p:nvCxnSpPr>
        <p:spPr>
          <a:xfrm>
            <a:off x="8519553" y="4403471"/>
            <a:ext cx="0" cy="100982"/>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06C3FEA3-AC32-D72A-56ED-808B35784962}"/>
              </a:ext>
            </a:extLst>
          </p:cNvPr>
          <p:cNvCxnSpPr>
            <a:cxnSpLocks/>
          </p:cNvCxnSpPr>
          <p:nvPr/>
        </p:nvCxnSpPr>
        <p:spPr>
          <a:xfrm>
            <a:off x="8513201" y="4403471"/>
            <a:ext cx="2084388" cy="0"/>
          </a:xfrm>
          <a:prstGeom prst="line">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E81359E-1568-8DC1-4179-7877F8E4C5D5}"/>
              </a:ext>
            </a:extLst>
          </p:cNvPr>
          <p:cNvCxnSpPr>
            <a:cxnSpLocks/>
          </p:cNvCxnSpPr>
          <p:nvPr/>
        </p:nvCxnSpPr>
        <p:spPr>
          <a:xfrm>
            <a:off x="7470438" y="4363329"/>
            <a:ext cx="2971576" cy="0"/>
          </a:xfrm>
          <a:prstGeom prst="line">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D647C5BF-F7A9-E80A-8D67-5DEAC610D8A2}"/>
              </a:ext>
            </a:extLst>
          </p:cNvPr>
          <p:cNvCxnSpPr>
            <a:cxnSpLocks/>
          </p:cNvCxnSpPr>
          <p:nvPr/>
        </p:nvCxnSpPr>
        <p:spPr>
          <a:xfrm>
            <a:off x="6811848" y="4323188"/>
            <a:ext cx="3471627" cy="0"/>
          </a:xfrm>
          <a:prstGeom prst="line">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6EEABF42-D7C2-1B5F-55BE-A2AB0F405C00}"/>
              </a:ext>
            </a:extLst>
          </p:cNvPr>
          <p:cNvCxnSpPr>
            <a:cxnSpLocks/>
          </p:cNvCxnSpPr>
          <p:nvPr/>
        </p:nvCxnSpPr>
        <p:spPr>
          <a:xfrm>
            <a:off x="6153258" y="4283047"/>
            <a:ext cx="3977606" cy="0"/>
          </a:xfrm>
          <a:prstGeom prst="line">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9BBAF76-D35D-4ED1-EFCD-20DB2582B033}"/>
              </a:ext>
            </a:extLst>
          </p:cNvPr>
          <p:cNvCxnSpPr>
            <a:cxnSpLocks/>
          </p:cNvCxnSpPr>
          <p:nvPr/>
        </p:nvCxnSpPr>
        <p:spPr>
          <a:xfrm>
            <a:off x="8359661" y="4242906"/>
            <a:ext cx="1053653" cy="0"/>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DEB33515-2B64-932C-3D8C-4CD498181922}"/>
              </a:ext>
            </a:extLst>
          </p:cNvPr>
          <p:cNvCxnSpPr>
            <a:cxnSpLocks/>
          </p:cNvCxnSpPr>
          <p:nvPr/>
        </p:nvCxnSpPr>
        <p:spPr>
          <a:xfrm>
            <a:off x="7310546" y="4202765"/>
            <a:ext cx="1947193" cy="0"/>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9DC26CFB-592C-90A7-F956-B648D8E3273D}"/>
              </a:ext>
            </a:extLst>
          </p:cNvPr>
          <p:cNvCxnSpPr>
            <a:cxnSpLocks/>
          </p:cNvCxnSpPr>
          <p:nvPr/>
        </p:nvCxnSpPr>
        <p:spPr>
          <a:xfrm>
            <a:off x="6643650" y="4162624"/>
            <a:ext cx="2458514" cy="0"/>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ED723937-2F40-D0C5-D1FD-5A9CF1A3FE7A}"/>
              </a:ext>
            </a:extLst>
          </p:cNvPr>
          <p:cNvCxnSpPr>
            <a:cxnSpLocks/>
          </p:cNvCxnSpPr>
          <p:nvPr/>
        </p:nvCxnSpPr>
        <p:spPr>
          <a:xfrm>
            <a:off x="5993366" y="4122483"/>
            <a:ext cx="2953223" cy="0"/>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F567B8FD-15C0-7B56-F101-0E5B469E737F}"/>
              </a:ext>
            </a:extLst>
          </p:cNvPr>
          <p:cNvCxnSpPr>
            <a:cxnSpLocks/>
          </p:cNvCxnSpPr>
          <p:nvPr/>
        </p:nvCxnSpPr>
        <p:spPr>
          <a:xfrm>
            <a:off x="8946589" y="4023761"/>
            <a:ext cx="0" cy="98722"/>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22C0BDEC-028E-4A6A-C332-1849FE1B19E0}"/>
              </a:ext>
            </a:extLst>
          </p:cNvPr>
          <p:cNvCxnSpPr>
            <a:cxnSpLocks/>
          </p:cNvCxnSpPr>
          <p:nvPr/>
        </p:nvCxnSpPr>
        <p:spPr>
          <a:xfrm>
            <a:off x="9102164" y="4023761"/>
            <a:ext cx="0" cy="138234"/>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895997B4-F36B-B557-C2E0-352835ABB3FA}"/>
              </a:ext>
            </a:extLst>
          </p:cNvPr>
          <p:cNvCxnSpPr>
            <a:cxnSpLocks/>
          </p:cNvCxnSpPr>
          <p:nvPr/>
        </p:nvCxnSpPr>
        <p:spPr>
          <a:xfrm>
            <a:off x="9257739" y="4023761"/>
            <a:ext cx="0" cy="179004"/>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2ED3F146-4725-76A4-16C2-708715E65885}"/>
              </a:ext>
            </a:extLst>
          </p:cNvPr>
          <p:cNvCxnSpPr>
            <a:cxnSpLocks/>
          </p:cNvCxnSpPr>
          <p:nvPr/>
        </p:nvCxnSpPr>
        <p:spPr>
          <a:xfrm>
            <a:off x="9413314" y="4023761"/>
            <a:ext cx="0" cy="2191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B69BDF95-4350-ABAC-E1BA-FB648DB83384}"/>
              </a:ext>
            </a:extLst>
          </p:cNvPr>
          <p:cNvCxnSpPr>
            <a:cxnSpLocks/>
          </p:cNvCxnSpPr>
          <p:nvPr/>
        </p:nvCxnSpPr>
        <p:spPr>
          <a:xfrm>
            <a:off x="10130864" y="4019631"/>
            <a:ext cx="0" cy="263416"/>
          </a:xfrm>
          <a:prstGeom prst="line">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52E4C696-DEBD-DA4A-8184-01E7428D034A}"/>
              </a:ext>
            </a:extLst>
          </p:cNvPr>
          <p:cNvCxnSpPr>
            <a:cxnSpLocks/>
          </p:cNvCxnSpPr>
          <p:nvPr/>
        </p:nvCxnSpPr>
        <p:spPr>
          <a:xfrm>
            <a:off x="10286439" y="4019631"/>
            <a:ext cx="0" cy="303557"/>
          </a:xfrm>
          <a:prstGeom prst="line">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DA012F68-DD1D-1385-EC6D-DC550499F7D5}"/>
              </a:ext>
            </a:extLst>
          </p:cNvPr>
          <p:cNvCxnSpPr>
            <a:cxnSpLocks/>
          </p:cNvCxnSpPr>
          <p:nvPr/>
        </p:nvCxnSpPr>
        <p:spPr>
          <a:xfrm>
            <a:off x="10442014" y="4019631"/>
            <a:ext cx="0" cy="343698"/>
          </a:xfrm>
          <a:prstGeom prst="line">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7751B244-180B-44EA-81E9-2A1194836541}"/>
              </a:ext>
            </a:extLst>
          </p:cNvPr>
          <p:cNvCxnSpPr>
            <a:cxnSpLocks/>
          </p:cNvCxnSpPr>
          <p:nvPr/>
        </p:nvCxnSpPr>
        <p:spPr>
          <a:xfrm>
            <a:off x="10597589" y="4019631"/>
            <a:ext cx="0" cy="383840"/>
          </a:xfrm>
          <a:prstGeom prst="line">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E4A52D05-54C4-5963-733D-519A980CDB4A}"/>
              </a:ext>
            </a:extLst>
          </p:cNvPr>
          <p:cNvCxnSpPr>
            <a:cxnSpLocks/>
            <a:stCxn id="7" idx="0"/>
          </p:cNvCxnSpPr>
          <p:nvPr/>
        </p:nvCxnSpPr>
        <p:spPr>
          <a:xfrm flipH="1" flipV="1">
            <a:off x="10215485" y="2114818"/>
            <a:ext cx="1" cy="235410"/>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DB9E2134-0BCC-4BA5-43EF-D94B480DF652}"/>
              </a:ext>
            </a:extLst>
          </p:cNvPr>
          <p:cNvSpPr/>
          <p:nvPr/>
        </p:nvSpPr>
        <p:spPr>
          <a:xfrm>
            <a:off x="5729308" y="4877452"/>
            <a:ext cx="528115" cy="6585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Bank</a:t>
            </a:r>
          </a:p>
          <a:p>
            <a:pPr algn="ctr"/>
            <a:r>
              <a:rPr lang="en-US" altLang="zh-CN" b="1" dirty="0">
                <a:solidFill>
                  <a:schemeClr val="bg2"/>
                </a:solidFill>
                <a:latin typeface="Arial Narrow" panose="020B0604020202020204" pitchFamily="34" charset="0"/>
                <a:cs typeface="Arial Narrow" panose="020B0604020202020204" pitchFamily="34" charset="0"/>
              </a:rPr>
              <a:t>0</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83" name="矩形 182">
            <a:extLst>
              <a:ext uri="{FF2B5EF4-FFF2-40B4-BE49-F238E27FC236}">
                <a16:creationId xmlns:a16="http://schemas.microsoft.com/office/drawing/2014/main" id="{94F19B77-FA11-56D2-94BC-4231FCD37DDA}"/>
              </a:ext>
            </a:extLst>
          </p:cNvPr>
          <p:cNvSpPr/>
          <p:nvPr/>
        </p:nvSpPr>
        <p:spPr>
          <a:xfrm>
            <a:off x="6387900" y="4877452"/>
            <a:ext cx="528115" cy="6585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Bank</a:t>
            </a:r>
          </a:p>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1</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84" name="矩形 183">
            <a:extLst>
              <a:ext uri="{FF2B5EF4-FFF2-40B4-BE49-F238E27FC236}">
                <a16:creationId xmlns:a16="http://schemas.microsoft.com/office/drawing/2014/main" id="{BF495F71-A730-8F71-03BF-92A79E9DDFDF}"/>
              </a:ext>
            </a:extLst>
          </p:cNvPr>
          <p:cNvSpPr/>
          <p:nvPr/>
        </p:nvSpPr>
        <p:spPr>
          <a:xfrm>
            <a:off x="7046492" y="4877452"/>
            <a:ext cx="528115" cy="6585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Bank</a:t>
            </a:r>
          </a:p>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2</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85" name="矩形 184">
            <a:extLst>
              <a:ext uri="{FF2B5EF4-FFF2-40B4-BE49-F238E27FC236}">
                <a16:creationId xmlns:a16="http://schemas.microsoft.com/office/drawing/2014/main" id="{ECC8E693-BF03-A867-5EB5-DEE92920EE95}"/>
              </a:ext>
            </a:extLst>
          </p:cNvPr>
          <p:cNvSpPr/>
          <p:nvPr/>
        </p:nvSpPr>
        <p:spPr>
          <a:xfrm>
            <a:off x="8095602" y="4877452"/>
            <a:ext cx="528115" cy="6585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Bank</a:t>
            </a:r>
          </a:p>
          <a:p>
            <a:pPr algn="ctr"/>
            <a:r>
              <a:rPr lang="en-US" altLang="zh-CN" b="1" i="0" cap="none" spc="0" dirty="0">
                <a:ln>
                  <a:noFill/>
                </a:ln>
                <a:solidFill>
                  <a:schemeClr val="bg2"/>
                </a:solidFill>
                <a:effectLst/>
                <a:latin typeface="Arial Narrow" panose="020B0604020202020204" pitchFamily="34" charset="0"/>
                <a:cs typeface="Arial Narrow" panose="020B0604020202020204" pitchFamily="34" charset="0"/>
              </a:rPr>
              <a:t>M</a:t>
            </a: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86" name="文本框 185">
            <a:extLst>
              <a:ext uri="{FF2B5EF4-FFF2-40B4-BE49-F238E27FC236}">
                <a16:creationId xmlns:a16="http://schemas.microsoft.com/office/drawing/2014/main" id="{973F9B19-54A4-C5F1-FF4D-EA86054305C9}"/>
              </a:ext>
            </a:extLst>
          </p:cNvPr>
          <p:cNvSpPr txBox="1"/>
          <p:nvPr/>
        </p:nvSpPr>
        <p:spPr>
          <a:xfrm>
            <a:off x="7617375" y="4945123"/>
            <a:ext cx="468374" cy="523220"/>
          </a:xfrm>
          <a:prstGeom prst="rect">
            <a:avLst/>
          </a:prstGeom>
          <a:noFill/>
        </p:spPr>
        <p:txBody>
          <a:bodyPr wrap="square">
            <a:spAutoFit/>
          </a:bodyPr>
          <a:lstStyle/>
          <a:p>
            <a:pPr algn="ctr"/>
            <a:r>
              <a:rPr lang="en-US" altLang="zh-CN" sz="2800" dirty="0">
                <a:solidFill>
                  <a:schemeClr val="accent2"/>
                </a:solidFill>
              </a:rPr>
              <a:t>…</a:t>
            </a:r>
            <a:endParaRPr lang="zh-CN" altLang="en-US" sz="2800" dirty="0">
              <a:solidFill>
                <a:schemeClr val="accent2"/>
              </a:solidFill>
            </a:endParaRPr>
          </a:p>
        </p:txBody>
      </p:sp>
      <p:cxnSp>
        <p:nvCxnSpPr>
          <p:cNvPr id="188" name="直接箭头连接符 187">
            <a:extLst>
              <a:ext uri="{FF2B5EF4-FFF2-40B4-BE49-F238E27FC236}">
                <a16:creationId xmlns:a16="http://schemas.microsoft.com/office/drawing/2014/main" id="{93C9DF31-E571-10F2-EF80-BBE15DE93AD6}"/>
              </a:ext>
            </a:extLst>
          </p:cNvPr>
          <p:cNvCxnSpPr>
            <a:cxnSpLocks/>
          </p:cNvCxnSpPr>
          <p:nvPr/>
        </p:nvCxnSpPr>
        <p:spPr>
          <a:xfrm>
            <a:off x="5993366" y="4721291"/>
            <a:ext cx="0" cy="16700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0FBFECD6-BB4D-6F96-F861-2B3FC0093C9B}"/>
              </a:ext>
            </a:extLst>
          </p:cNvPr>
          <p:cNvCxnSpPr>
            <a:cxnSpLocks/>
          </p:cNvCxnSpPr>
          <p:nvPr/>
        </p:nvCxnSpPr>
        <p:spPr>
          <a:xfrm>
            <a:off x="6657622" y="4721291"/>
            <a:ext cx="0" cy="16700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50109E11-3FCE-26E5-671F-42A2BD90465C}"/>
              </a:ext>
            </a:extLst>
          </p:cNvPr>
          <p:cNvCxnSpPr>
            <a:cxnSpLocks/>
          </p:cNvCxnSpPr>
          <p:nvPr/>
        </p:nvCxnSpPr>
        <p:spPr>
          <a:xfrm>
            <a:off x="7321878" y="4721291"/>
            <a:ext cx="0" cy="16700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19609B36-68C6-4822-9B38-D76C19C12D28}"/>
              </a:ext>
            </a:extLst>
          </p:cNvPr>
          <p:cNvCxnSpPr>
            <a:cxnSpLocks/>
          </p:cNvCxnSpPr>
          <p:nvPr/>
        </p:nvCxnSpPr>
        <p:spPr>
          <a:xfrm>
            <a:off x="8359661" y="4721291"/>
            <a:ext cx="0" cy="16700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a:extLst>
              <a:ext uri="{FF2B5EF4-FFF2-40B4-BE49-F238E27FC236}">
                <a16:creationId xmlns:a16="http://schemas.microsoft.com/office/drawing/2014/main" id="{E5435943-1BD8-222F-6E07-A4529432F747}"/>
              </a:ext>
            </a:extLst>
          </p:cNvPr>
          <p:cNvCxnSpPr>
            <a:cxnSpLocks/>
            <a:stCxn id="32" idx="0"/>
          </p:cNvCxnSpPr>
          <p:nvPr/>
        </p:nvCxnSpPr>
        <p:spPr>
          <a:xfrm flipV="1">
            <a:off x="10368624" y="1379554"/>
            <a:ext cx="0" cy="552940"/>
          </a:xfrm>
          <a:prstGeom prst="straightConnector1">
            <a:avLst/>
          </a:prstGeom>
          <a:ln w="7620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2" name="矩形 201">
            <a:extLst>
              <a:ext uri="{FF2B5EF4-FFF2-40B4-BE49-F238E27FC236}">
                <a16:creationId xmlns:a16="http://schemas.microsoft.com/office/drawing/2014/main" id="{7AFA0687-E75E-EF0C-782C-68CC1CD27B56}"/>
              </a:ext>
            </a:extLst>
          </p:cNvPr>
          <p:cNvSpPr/>
          <p:nvPr/>
        </p:nvSpPr>
        <p:spPr>
          <a:xfrm>
            <a:off x="5574950" y="1676401"/>
            <a:ext cx="5481264" cy="4620660"/>
          </a:xfrm>
          <a:prstGeom prst="rect">
            <a:avLst/>
          </a:prstGeom>
          <a:noFill/>
          <a:ln>
            <a:solidFill>
              <a:schemeClr val="accent6"/>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208" name="文本框 207">
            <a:extLst>
              <a:ext uri="{FF2B5EF4-FFF2-40B4-BE49-F238E27FC236}">
                <a16:creationId xmlns:a16="http://schemas.microsoft.com/office/drawing/2014/main" id="{7C63E9C4-432C-41BC-12E3-75DD81D906FA}"/>
              </a:ext>
            </a:extLst>
          </p:cNvPr>
          <p:cNvSpPr txBox="1"/>
          <p:nvPr/>
        </p:nvSpPr>
        <p:spPr>
          <a:xfrm>
            <a:off x="7423545" y="5855348"/>
            <a:ext cx="1721193" cy="400110"/>
          </a:xfrm>
          <a:prstGeom prst="rect">
            <a:avLst/>
          </a:prstGeom>
          <a:noFill/>
        </p:spPr>
        <p:txBody>
          <a:bodyPr wrap="square">
            <a:spAutoFit/>
          </a:bodyPr>
          <a:lstStyle/>
          <a:p>
            <a:pPr algn="ctr"/>
            <a:r>
              <a:rPr lang="en-US" altLang="zh-CN" sz="2000" b="1" i="0" cap="none" spc="0" dirty="0">
                <a:ln>
                  <a:noFill/>
                </a:ln>
                <a:solidFill>
                  <a:schemeClr val="accent6"/>
                </a:solidFill>
                <a:effectLst/>
                <a:latin typeface="+mj-lt"/>
                <a:cs typeface="Arial Narrow" panose="020B0604020202020204" pitchFamily="34" charset="0"/>
              </a:rPr>
              <a:t>TE Cluster</a:t>
            </a:r>
            <a:endParaRPr lang="zh-CN" altLang="en-US" sz="2000" b="1" dirty="0">
              <a:solidFill>
                <a:schemeClr val="accent6"/>
              </a:solidFill>
            </a:endParaRPr>
          </a:p>
        </p:txBody>
      </p:sp>
      <p:cxnSp>
        <p:nvCxnSpPr>
          <p:cNvPr id="211" name="直接箭头连接符 210">
            <a:extLst>
              <a:ext uri="{FF2B5EF4-FFF2-40B4-BE49-F238E27FC236}">
                <a16:creationId xmlns:a16="http://schemas.microsoft.com/office/drawing/2014/main" id="{F8585F98-4090-5B70-19F7-085F5E7F0DA3}"/>
              </a:ext>
            </a:extLst>
          </p:cNvPr>
          <p:cNvCxnSpPr>
            <a:cxnSpLocks/>
          </p:cNvCxnSpPr>
          <p:nvPr/>
        </p:nvCxnSpPr>
        <p:spPr>
          <a:xfrm>
            <a:off x="10717135" y="2194961"/>
            <a:ext cx="0" cy="1452033"/>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83D5D815-69E2-B3F6-2E74-F5BCFE223772}"/>
              </a:ext>
            </a:extLst>
          </p:cNvPr>
          <p:cNvCxnSpPr>
            <a:cxnSpLocks/>
          </p:cNvCxnSpPr>
          <p:nvPr/>
        </p:nvCxnSpPr>
        <p:spPr>
          <a:xfrm>
            <a:off x="8623719" y="2402738"/>
            <a:ext cx="1209663" cy="0"/>
          </a:xfrm>
          <a:prstGeom prst="straightConnector1">
            <a:avLst/>
          </a:prstGeom>
          <a:ln w="127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50" name="直接箭头连接符 49">
            <a:extLst>
              <a:ext uri="{FF2B5EF4-FFF2-40B4-BE49-F238E27FC236}">
                <a16:creationId xmlns:a16="http://schemas.microsoft.com/office/drawing/2014/main" id="{EB65CFE3-8ADC-CC64-B254-1DDE52004A2C}"/>
              </a:ext>
            </a:extLst>
          </p:cNvPr>
          <p:cNvCxnSpPr>
            <a:cxnSpLocks/>
          </p:cNvCxnSpPr>
          <p:nvPr/>
        </p:nvCxnSpPr>
        <p:spPr>
          <a:xfrm>
            <a:off x="7266397" y="2594825"/>
            <a:ext cx="1456028" cy="0"/>
          </a:xfrm>
          <a:prstGeom prst="straightConnector1">
            <a:avLst/>
          </a:prstGeom>
          <a:ln w="12700">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48" name="直接箭头连接符 47">
            <a:extLst>
              <a:ext uri="{FF2B5EF4-FFF2-40B4-BE49-F238E27FC236}">
                <a16:creationId xmlns:a16="http://schemas.microsoft.com/office/drawing/2014/main" id="{5B0E6794-F2CB-2E1A-E22F-14186737D3E6}"/>
              </a:ext>
            </a:extLst>
          </p:cNvPr>
          <p:cNvCxnSpPr>
            <a:cxnSpLocks/>
          </p:cNvCxnSpPr>
          <p:nvPr/>
        </p:nvCxnSpPr>
        <p:spPr>
          <a:xfrm flipH="1">
            <a:off x="6387900" y="2826534"/>
            <a:ext cx="1463662"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25" name="直接箭头连接符 224">
            <a:extLst>
              <a:ext uri="{FF2B5EF4-FFF2-40B4-BE49-F238E27FC236}">
                <a16:creationId xmlns:a16="http://schemas.microsoft.com/office/drawing/2014/main" id="{E87763D6-B68C-55B6-0AD0-13E53F72D5B4}"/>
              </a:ext>
            </a:extLst>
          </p:cNvPr>
          <p:cNvCxnSpPr>
            <a:cxnSpLocks/>
          </p:cNvCxnSpPr>
          <p:nvPr/>
        </p:nvCxnSpPr>
        <p:spPr>
          <a:xfrm>
            <a:off x="5727983" y="1490133"/>
            <a:ext cx="0" cy="2033931"/>
          </a:xfrm>
          <a:prstGeom prst="straightConnector1">
            <a:avLst/>
          </a:prstGeom>
          <a:ln w="1270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灯片编号占位符 8">
            <a:extLst>
              <a:ext uri="{FF2B5EF4-FFF2-40B4-BE49-F238E27FC236}">
                <a16:creationId xmlns:a16="http://schemas.microsoft.com/office/drawing/2014/main" id="{3FCDAA06-7B50-2189-A6F1-0C47073640DE}"/>
              </a:ext>
            </a:extLst>
          </p:cNvPr>
          <p:cNvSpPr>
            <a:spLocks noGrp="1"/>
          </p:cNvSpPr>
          <p:nvPr>
            <p:ph type="sldNum" sz="quarter" idx="12"/>
          </p:nvPr>
        </p:nvSpPr>
        <p:spPr/>
        <p:txBody>
          <a:bodyPr/>
          <a:lstStyle/>
          <a:p>
            <a:fld id="{5CDD8BBF-345E-4024-ADB0-843CB582CCD3}" type="slidenum">
              <a:rPr lang="zh-CN" altLang="en-US" smtClean="0"/>
              <a:t>7</a:t>
            </a:fld>
            <a:endParaRPr lang="zh-CN" altLang="en-US"/>
          </a:p>
        </p:txBody>
      </p:sp>
    </p:spTree>
    <p:extLst>
      <p:ext uri="{BB962C8B-B14F-4D97-AF65-F5344CB8AC3E}">
        <p14:creationId xmlns:p14="http://schemas.microsoft.com/office/powerpoint/2010/main" val="2851460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DAF13-2D0B-137E-5C1B-16C078EF1151}"/>
            </a:ext>
          </a:extLst>
        </p:cNvPr>
        <p:cNvGrpSpPr/>
        <p:nvPr/>
      </p:nvGrpSpPr>
      <p:grpSpPr>
        <a:xfrm>
          <a:off x="0" y="0"/>
          <a:ext cx="0" cy="0"/>
          <a:chOff x="0" y="0"/>
          <a:chExt cx="0" cy="0"/>
        </a:xfrm>
      </p:grpSpPr>
      <p:cxnSp>
        <p:nvCxnSpPr>
          <p:cNvPr id="189" name="直接箭头连接符 188">
            <a:extLst>
              <a:ext uri="{FF2B5EF4-FFF2-40B4-BE49-F238E27FC236}">
                <a16:creationId xmlns:a16="http://schemas.microsoft.com/office/drawing/2014/main" id="{C1E56082-865D-E2A9-BB34-5178FC47623D}"/>
              </a:ext>
            </a:extLst>
          </p:cNvPr>
          <p:cNvCxnSpPr>
            <a:cxnSpLocks/>
          </p:cNvCxnSpPr>
          <p:nvPr/>
        </p:nvCxnSpPr>
        <p:spPr>
          <a:xfrm>
            <a:off x="8811869" y="3675495"/>
            <a:ext cx="747128"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7684E894-FBF0-2783-0874-5E2207E16B57}"/>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M1-WP1: Baseline Template Architecture – System</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grpSp>
        <p:nvGrpSpPr>
          <p:cNvPr id="184" name="组合 183">
            <a:extLst>
              <a:ext uri="{FF2B5EF4-FFF2-40B4-BE49-F238E27FC236}">
                <a16:creationId xmlns:a16="http://schemas.microsoft.com/office/drawing/2014/main" id="{A9B7E944-34B4-64F4-82CC-7EF8767967A4}"/>
              </a:ext>
            </a:extLst>
          </p:cNvPr>
          <p:cNvGrpSpPr/>
          <p:nvPr/>
        </p:nvGrpSpPr>
        <p:grpSpPr>
          <a:xfrm>
            <a:off x="9538796" y="1360202"/>
            <a:ext cx="2543582" cy="3532024"/>
            <a:chOff x="8911347" y="1808911"/>
            <a:chExt cx="2752333" cy="3821897"/>
          </a:xfrm>
        </p:grpSpPr>
        <p:grpSp>
          <p:nvGrpSpPr>
            <p:cNvPr id="190" name="组合 189">
              <a:extLst>
                <a:ext uri="{FF2B5EF4-FFF2-40B4-BE49-F238E27FC236}">
                  <a16:creationId xmlns:a16="http://schemas.microsoft.com/office/drawing/2014/main" id="{ED0E1A2D-72D0-7E87-64A1-A939F3E6D796}"/>
                </a:ext>
              </a:extLst>
            </p:cNvPr>
            <p:cNvGrpSpPr/>
            <p:nvPr/>
          </p:nvGrpSpPr>
          <p:grpSpPr>
            <a:xfrm>
              <a:off x="8990357" y="1808911"/>
              <a:ext cx="2563249" cy="3821897"/>
              <a:chOff x="9460341" y="1090900"/>
              <a:chExt cx="2563249" cy="3821897"/>
            </a:xfrm>
          </p:grpSpPr>
          <p:sp>
            <p:nvSpPr>
              <p:cNvPr id="192" name="矩形 191">
                <a:extLst>
                  <a:ext uri="{FF2B5EF4-FFF2-40B4-BE49-F238E27FC236}">
                    <a16:creationId xmlns:a16="http://schemas.microsoft.com/office/drawing/2014/main" id="{F97E49EB-5F30-F639-4B38-5F8B1000CBA1}"/>
                  </a:ext>
                </a:extLst>
              </p:cNvPr>
              <p:cNvSpPr/>
              <p:nvPr/>
            </p:nvSpPr>
            <p:spPr>
              <a:xfrm>
                <a:off x="10045563" y="1998136"/>
                <a:ext cx="695325" cy="2325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Core 0</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93" name="矩形 192">
                <a:extLst>
                  <a:ext uri="{FF2B5EF4-FFF2-40B4-BE49-F238E27FC236}">
                    <a16:creationId xmlns:a16="http://schemas.microsoft.com/office/drawing/2014/main" id="{C2446468-8649-9D54-72FB-6579860BCAAA}"/>
                  </a:ext>
                </a:extLst>
              </p:cNvPr>
              <p:cNvSpPr/>
              <p:nvPr/>
            </p:nvSpPr>
            <p:spPr>
              <a:xfrm>
                <a:off x="10045563" y="2242596"/>
                <a:ext cx="695325" cy="2325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Core 0</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94" name="矩形 193">
                <a:extLst>
                  <a:ext uri="{FF2B5EF4-FFF2-40B4-BE49-F238E27FC236}">
                    <a16:creationId xmlns:a16="http://schemas.microsoft.com/office/drawing/2014/main" id="{B544B92B-9239-C818-ABC9-0C96E0BE8698}"/>
                  </a:ext>
                </a:extLst>
              </p:cNvPr>
              <p:cNvSpPr/>
              <p:nvPr/>
            </p:nvSpPr>
            <p:spPr>
              <a:xfrm>
                <a:off x="10045563" y="2487056"/>
                <a:ext cx="695325" cy="2325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95" name="矩形 194">
                <a:extLst>
                  <a:ext uri="{FF2B5EF4-FFF2-40B4-BE49-F238E27FC236}">
                    <a16:creationId xmlns:a16="http://schemas.microsoft.com/office/drawing/2014/main" id="{0451F210-D0FF-CF54-FCB4-83DC391FDCF6}"/>
                  </a:ext>
                </a:extLst>
              </p:cNvPr>
              <p:cNvSpPr/>
              <p:nvPr/>
            </p:nvSpPr>
            <p:spPr>
              <a:xfrm>
                <a:off x="10045563" y="2731516"/>
                <a:ext cx="695325" cy="2325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Core n</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96" name="矩形 195">
                <a:extLst>
                  <a:ext uri="{FF2B5EF4-FFF2-40B4-BE49-F238E27FC236}">
                    <a16:creationId xmlns:a16="http://schemas.microsoft.com/office/drawing/2014/main" id="{BE12B303-8AFD-D602-54BF-9BDB1A94F749}"/>
                  </a:ext>
                </a:extLst>
              </p:cNvPr>
              <p:cNvSpPr/>
              <p:nvPr/>
            </p:nvSpPr>
            <p:spPr>
              <a:xfrm>
                <a:off x="10779978" y="1998136"/>
                <a:ext cx="775759" cy="97187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i="0" cap="none" spc="0" dirty="0">
                    <a:ln>
                      <a:noFill/>
                    </a:ln>
                    <a:solidFill>
                      <a:schemeClr val="bg2"/>
                    </a:solidFill>
                    <a:effectLst/>
                    <a:latin typeface="Arial Narrow" panose="020B0604020202020204" pitchFamily="34" charset="0"/>
                    <a:cs typeface="Arial Narrow" panose="020B0604020202020204" pitchFamily="34" charset="0"/>
                  </a:rPr>
                  <a:t>RedMule</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97" name="矩形 196">
                <a:extLst>
                  <a:ext uri="{FF2B5EF4-FFF2-40B4-BE49-F238E27FC236}">
                    <a16:creationId xmlns:a16="http://schemas.microsoft.com/office/drawing/2014/main" id="{9DCB04A6-F37F-BF8A-2DAB-0004F8B20689}"/>
                  </a:ext>
                </a:extLst>
              </p:cNvPr>
              <p:cNvSpPr/>
              <p:nvPr/>
            </p:nvSpPr>
            <p:spPr>
              <a:xfrm>
                <a:off x="11594828" y="1998136"/>
                <a:ext cx="428762" cy="97187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err="1">
                    <a:solidFill>
                      <a:schemeClr val="bg2"/>
                    </a:solidFill>
                    <a:latin typeface="Arial Narrow" panose="020B0604020202020204" pitchFamily="34" charset="0"/>
                    <a:cs typeface="Arial Narrow" panose="020B0604020202020204" pitchFamily="34" charset="0"/>
                  </a:rPr>
                  <a:t>i</a:t>
                </a:r>
                <a:r>
                  <a:rPr lang="en-US" altLang="zh-CN" sz="1400" b="1" i="0" cap="none" spc="0" dirty="0" err="1">
                    <a:ln>
                      <a:noFill/>
                    </a:ln>
                    <a:solidFill>
                      <a:schemeClr val="bg2"/>
                    </a:solidFill>
                    <a:effectLst/>
                    <a:latin typeface="Arial Narrow" panose="020B0604020202020204" pitchFamily="34" charset="0"/>
                    <a:cs typeface="Arial Narrow" panose="020B0604020202020204" pitchFamily="34" charset="0"/>
                  </a:rPr>
                  <a:t>DMA</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98" name="矩形 197">
                <a:extLst>
                  <a:ext uri="{FF2B5EF4-FFF2-40B4-BE49-F238E27FC236}">
                    <a16:creationId xmlns:a16="http://schemas.microsoft.com/office/drawing/2014/main" id="{B3E1A2CA-8F2C-2B8C-8901-40E20C27EE51}"/>
                  </a:ext>
                </a:extLst>
              </p:cNvPr>
              <p:cNvSpPr/>
              <p:nvPr/>
            </p:nvSpPr>
            <p:spPr>
              <a:xfrm>
                <a:off x="9623289" y="1728415"/>
                <a:ext cx="2400301" cy="23252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I $</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99" name="矩形 198">
                <a:extLst>
                  <a:ext uri="{FF2B5EF4-FFF2-40B4-BE49-F238E27FC236}">
                    <a16:creationId xmlns:a16="http://schemas.microsoft.com/office/drawing/2014/main" id="{B3C71E82-1FDE-F7CF-2749-E48977E1D1EF}"/>
                  </a:ext>
                </a:extLst>
              </p:cNvPr>
              <p:cNvSpPr/>
              <p:nvPr/>
            </p:nvSpPr>
            <p:spPr>
              <a:xfrm>
                <a:off x="9623289" y="3264472"/>
                <a:ext cx="2400301" cy="132011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TCDM (Multi-banked L1)</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200" name="矩形 199">
                <a:extLst>
                  <a:ext uri="{FF2B5EF4-FFF2-40B4-BE49-F238E27FC236}">
                    <a16:creationId xmlns:a16="http://schemas.microsoft.com/office/drawing/2014/main" id="{AA20DD64-A764-A321-7EA0-407E40E22E7F}"/>
                  </a:ext>
                </a:extLst>
              </p:cNvPr>
              <p:cNvSpPr/>
              <p:nvPr/>
            </p:nvSpPr>
            <p:spPr>
              <a:xfrm>
                <a:off x="9623289" y="1992169"/>
                <a:ext cx="383183" cy="9718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100" b="1" i="0" cap="none" spc="0" dirty="0">
                    <a:ln>
                      <a:noFill/>
                    </a:ln>
                    <a:solidFill>
                      <a:schemeClr val="bg2"/>
                    </a:solidFill>
                    <a:effectLst/>
                    <a:latin typeface="Arial Narrow" panose="020B0604020202020204" pitchFamily="34" charset="0"/>
                    <a:cs typeface="Arial Narrow" panose="020B0604020202020204" pitchFamily="34" charset="0"/>
                  </a:rPr>
                  <a:t>CTRL</a:t>
                </a:r>
              </a:p>
              <a:p>
                <a:pPr algn="ctr"/>
                <a:r>
                  <a:rPr lang="en-US" altLang="zh-CN" sz="1100" b="1" dirty="0">
                    <a:solidFill>
                      <a:schemeClr val="bg2"/>
                    </a:solidFill>
                    <a:latin typeface="Arial Narrow" panose="020B0604020202020204" pitchFamily="34" charset="0"/>
                    <a:cs typeface="Arial Narrow" panose="020B0604020202020204" pitchFamily="34" charset="0"/>
                  </a:rPr>
                  <a:t>REG</a:t>
                </a:r>
                <a:endParaRPr lang="zh-CN" altLang="en-US" sz="11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201" name="矩形 200">
                <a:extLst>
                  <a:ext uri="{FF2B5EF4-FFF2-40B4-BE49-F238E27FC236}">
                    <a16:creationId xmlns:a16="http://schemas.microsoft.com/office/drawing/2014/main" id="{EE4BDE17-B307-A628-0477-15CF1B703909}"/>
                  </a:ext>
                </a:extLst>
              </p:cNvPr>
              <p:cNvSpPr/>
              <p:nvPr/>
            </p:nvSpPr>
            <p:spPr>
              <a:xfrm>
                <a:off x="9617862" y="2995270"/>
                <a:ext cx="2400300" cy="2379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Interconnect</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02" name="直接箭头连接符 201">
                <a:extLst>
                  <a:ext uri="{FF2B5EF4-FFF2-40B4-BE49-F238E27FC236}">
                    <a16:creationId xmlns:a16="http://schemas.microsoft.com/office/drawing/2014/main" id="{458A9AA7-7CAF-BCEA-8CAB-8D8D95FD03DA}"/>
                  </a:ext>
                </a:extLst>
              </p:cNvPr>
              <p:cNvCxnSpPr>
                <a:cxnSpLocks/>
                <a:stCxn id="205" idx="1"/>
              </p:cNvCxnSpPr>
              <p:nvPr/>
            </p:nvCxnSpPr>
            <p:spPr>
              <a:xfrm>
                <a:off x="9460341" y="1257419"/>
                <a:ext cx="0" cy="1847573"/>
              </a:xfrm>
              <a:prstGeom prst="straightConnector1">
                <a:avLst/>
              </a:prstGeom>
              <a:ln w="19050">
                <a:solidFill>
                  <a:schemeClr val="accent3"/>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直接箭头连接符 202">
                <a:extLst>
                  <a:ext uri="{FF2B5EF4-FFF2-40B4-BE49-F238E27FC236}">
                    <a16:creationId xmlns:a16="http://schemas.microsoft.com/office/drawing/2014/main" id="{53CEBCE2-8196-39FA-ACAC-E14E430D927D}"/>
                  </a:ext>
                </a:extLst>
              </p:cNvPr>
              <p:cNvCxnSpPr>
                <a:cxnSpLocks/>
              </p:cNvCxnSpPr>
              <p:nvPr/>
            </p:nvCxnSpPr>
            <p:spPr>
              <a:xfrm>
                <a:off x="11824415" y="1419692"/>
                <a:ext cx="0" cy="61744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4" name="文本框 203">
                <a:extLst>
                  <a:ext uri="{FF2B5EF4-FFF2-40B4-BE49-F238E27FC236}">
                    <a16:creationId xmlns:a16="http://schemas.microsoft.com/office/drawing/2014/main" id="{724BA361-A3F0-CCA0-4347-40A3F2085ECF}"/>
                  </a:ext>
                </a:extLst>
              </p:cNvPr>
              <p:cNvSpPr txBox="1"/>
              <p:nvPr/>
            </p:nvSpPr>
            <p:spPr>
              <a:xfrm>
                <a:off x="10181720" y="1359479"/>
                <a:ext cx="1836442" cy="333036"/>
              </a:xfrm>
              <a:prstGeom prst="rect">
                <a:avLst/>
              </a:prstGeom>
              <a:noFill/>
            </p:spPr>
            <p:txBody>
              <a:bodyPr wrap="square">
                <a:spAutoFit/>
              </a:bodyPr>
              <a:lstStyle/>
              <a:p>
                <a:r>
                  <a:rPr lang="en-US" altLang="zh-CN" sz="1400" i="0" cap="none" spc="0" dirty="0">
                    <a:ln>
                      <a:noFill/>
                    </a:ln>
                    <a:solidFill>
                      <a:schemeClr val="accent4"/>
                    </a:solidFill>
                    <a:effectLst/>
                    <a:latin typeface="+mj-lt"/>
                    <a:cs typeface="Arial Narrow" panose="020B0604020202020204" pitchFamily="34" charset="0"/>
                  </a:rPr>
                  <a:t>To Data NoC Router</a:t>
                </a:r>
                <a:endParaRPr lang="zh-CN" altLang="en-US" sz="1400" dirty="0">
                  <a:solidFill>
                    <a:schemeClr val="accent4"/>
                  </a:solidFill>
                </a:endParaRPr>
              </a:p>
            </p:txBody>
          </p:sp>
          <p:sp>
            <p:nvSpPr>
              <p:cNvPr id="205" name="文本框 204">
                <a:extLst>
                  <a:ext uri="{FF2B5EF4-FFF2-40B4-BE49-F238E27FC236}">
                    <a16:creationId xmlns:a16="http://schemas.microsoft.com/office/drawing/2014/main" id="{15303854-F31B-A8BE-64F9-1CE65C7B3F2F}"/>
                  </a:ext>
                </a:extLst>
              </p:cNvPr>
              <p:cNvSpPr txBox="1"/>
              <p:nvPr/>
            </p:nvSpPr>
            <p:spPr>
              <a:xfrm>
                <a:off x="9460341" y="1090900"/>
                <a:ext cx="1721193" cy="333036"/>
              </a:xfrm>
              <a:prstGeom prst="rect">
                <a:avLst/>
              </a:prstGeom>
              <a:noFill/>
            </p:spPr>
            <p:txBody>
              <a:bodyPr wrap="square">
                <a:spAutoFit/>
              </a:bodyPr>
              <a:lstStyle/>
              <a:p>
                <a:r>
                  <a:rPr lang="en-US" altLang="zh-CN" sz="1400" i="0" cap="none" spc="0" dirty="0">
                    <a:ln>
                      <a:noFill/>
                    </a:ln>
                    <a:solidFill>
                      <a:schemeClr val="accent3"/>
                    </a:solidFill>
                    <a:effectLst/>
                    <a:latin typeface="+mj-lt"/>
                    <a:cs typeface="Arial Narrow" panose="020B0604020202020204" pitchFamily="34" charset="0"/>
                  </a:rPr>
                  <a:t>To Sync NoC Router</a:t>
                </a:r>
                <a:endParaRPr lang="zh-CN" altLang="en-US" sz="1400" dirty="0">
                  <a:solidFill>
                    <a:schemeClr val="accent3"/>
                  </a:solidFill>
                </a:endParaRPr>
              </a:p>
            </p:txBody>
          </p:sp>
          <p:cxnSp>
            <p:nvCxnSpPr>
              <p:cNvPr id="206" name="直接箭头连接符 205">
                <a:extLst>
                  <a:ext uri="{FF2B5EF4-FFF2-40B4-BE49-F238E27FC236}">
                    <a16:creationId xmlns:a16="http://schemas.microsoft.com/office/drawing/2014/main" id="{F4895A3E-C835-F6E8-865A-5501F9F067B0}"/>
                  </a:ext>
                </a:extLst>
              </p:cNvPr>
              <p:cNvCxnSpPr>
                <a:cxnSpLocks/>
                <a:endCxn id="201" idx="1"/>
              </p:cNvCxnSpPr>
              <p:nvPr/>
            </p:nvCxnSpPr>
            <p:spPr>
              <a:xfrm>
                <a:off x="9460341" y="3114257"/>
                <a:ext cx="157521" cy="0"/>
              </a:xfrm>
              <a:prstGeom prst="straightConnector1">
                <a:avLst/>
              </a:prstGeom>
              <a:ln w="19050">
                <a:solidFill>
                  <a:schemeClr val="accent3"/>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7" name="文本框 206">
                <a:extLst>
                  <a:ext uri="{FF2B5EF4-FFF2-40B4-BE49-F238E27FC236}">
                    <a16:creationId xmlns:a16="http://schemas.microsoft.com/office/drawing/2014/main" id="{1AFD4C6C-9D4B-3377-E076-BED80ABF9AC6}"/>
                  </a:ext>
                </a:extLst>
              </p:cNvPr>
              <p:cNvSpPr txBox="1"/>
              <p:nvPr/>
            </p:nvSpPr>
            <p:spPr>
              <a:xfrm>
                <a:off x="9943249" y="4479850"/>
                <a:ext cx="1721193" cy="432947"/>
              </a:xfrm>
              <a:prstGeom prst="rect">
                <a:avLst/>
              </a:prstGeom>
              <a:noFill/>
            </p:spPr>
            <p:txBody>
              <a:bodyPr wrap="square">
                <a:spAutoFit/>
              </a:bodyPr>
              <a:lstStyle/>
              <a:p>
                <a:pPr algn="ctr"/>
                <a:r>
                  <a:rPr lang="en-US" altLang="zh-CN" sz="2000" b="1" i="0" cap="none" spc="0" dirty="0">
                    <a:ln>
                      <a:noFill/>
                    </a:ln>
                    <a:solidFill>
                      <a:schemeClr val="accent6"/>
                    </a:solidFill>
                    <a:effectLst/>
                    <a:latin typeface="+mj-lt"/>
                    <a:cs typeface="Arial Narrow" panose="020B0604020202020204" pitchFamily="34" charset="0"/>
                  </a:rPr>
                  <a:t>TE Cluster</a:t>
                </a:r>
                <a:endParaRPr lang="zh-CN" altLang="en-US" sz="2000" b="1" dirty="0">
                  <a:solidFill>
                    <a:schemeClr val="accent6"/>
                  </a:solidFill>
                </a:endParaRPr>
              </a:p>
            </p:txBody>
          </p:sp>
        </p:grpSp>
        <p:sp>
          <p:nvSpPr>
            <p:cNvPr id="191" name="矩形 190">
              <a:extLst>
                <a:ext uri="{FF2B5EF4-FFF2-40B4-BE49-F238E27FC236}">
                  <a16:creationId xmlns:a16="http://schemas.microsoft.com/office/drawing/2014/main" id="{22F77D9F-CD1A-D896-0DEA-A42D4FC3147D}"/>
                </a:ext>
              </a:extLst>
            </p:cNvPr>
            <p:cNvSpPr/>
            <p:nvPr/>
          </p:nvSpPr>
          <p:spPr>
            <a:xfrm>
              <a:off x="8911347" y="2385269"/>
              <a:ext cx="2752333" cy="3209454"/>
            </a:xfrm>
            <a:prstGeom prst="rect">
              <a:avLst/>
            </a:prstGeom>
            <a:noFill/>
            <a:ln w="19050">
              <a:solidFill>
                <a:srgbClr val="89937A"/>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grpSp>
      <p:grpSp>
        <p:nvGrpSpPr>
          <p:cNvPr id="268" name="组合 267">
            <a:extLst>
              <a:ext uri="{FF2B5EF4-FFF2-40B4-BE49-F238E27FC236}">
                <a16:creationId xmlns:a16="http://schemas.microsoft.com/office/drawing/2014/main" id="{EB6A5E39-3223-604C-82AE-4FCF7F23540F}"/>
              </a:ext>
            </a:extLst>
          </p:cNvPr>
          <p:cNvGrpSpPr/>
          <p:nvPr/>
        </p:nvGrpSpPr>
        <p:grpSpPr>
          <a:xfrm>
            <a:off x="5393077" y="1967795"/>
            <a:ext cx="3734488" cy="3864046"/>
            <a:chOff x="6006810" y="2269012"/>
            <a:chExt cx="2976375" cy="3079633"/>
          </a:xfrm>
        </p:grpSpPr>
        <p:grpSp>
          <p:nvGrpSpPr>
            <p:cNvPr id="145" name="组合 144">
              <a:extLst>
                <a:ext uri="{FF2B5EF4-FFF2-40B4-BE49-F238E27FC236}">
                  <a16:creationId xmlns:a16="http://schemas.microsoft.com/office/drawing/2014/main" id="{7A5CF113-55BD-FD44-6641-4109329821BA}"/>
                </a:ext>
              </a:extLst>
            </p:cNvPr>
            <p:cNvGrpSpPr/>
            <p:nvPr/>
          </p:nvGrpSpPr>
          <p:grpSpPr>
            <a:xfrm>
              <a:off x="6404506" y="2655319"/>
              <a:ext cx="2356033" cy="2349015"/>
              <a:chOff x="405578" y="1206905"/>
              <a:chExt cx="1708151" cy="1703063"/>
            </a:xfrm>
            <a:solidFill>
              <a:srgbClr val="89937A"/>
            </a:solidFill>
          </p:grpSpPr>
          <p:sp>
            <p:nvSpPr>
              <p:cNvPr id="252" name="矩形 251">
                <a:extLst>
                  <a:ext uri="{FF2B5EF4-FFF2-40B4-BE49-F238E27FC236}">
                    <a16:creationId xmlns:a16="http://schemas.microsoft.com/office/drawing/2014/main" id="{6EBCB8CE-7EDB-74FE-49F4-AC9501403549}"/>
                  </a:ext>
                </a:extLst>
              </p:cNvPr>
              <p:cNvSpPr/>
              <p:nvPr/>
            </p:nvSpPr>
            <p:spPr>
              <a:xfrm>
                <a:off x="405578"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53" name="矩形 252">
                <a:extLst>
                  <a:ext uri="{FF2B5EF4-FFF2-40B4-BE49-F238E27FC236}">
                    <a16:creationId xmlns:a16="http://schemas.microsoft.com/office/drawing/2014/main" id="{22C53E75-22FA-E2FA-22FD-168971292F07}"/>
                  </a:ext>
                </a:extLst>
              </p:cNvPr>
              <p:cNvSpPr/>
              <p:nvPr/>
            </p:nvSpPr>
            <p:spPr>
              <a:xfrm>
                <a:off x="839495"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54" name="矩形 253">
                <a:extLst>
                  <a:ext uri="{FF2B5EF4-FFF2-40B4-BE49-F238E27FC236}">
                    <a16:creationId xmlns:a16="http://schemas.microsoft.com/office/drawing/2014/main" id="{B04FC1A0-1498-86EF-5AF5-22F9402E8125}"/>
                  </a:ext>
                </a:extLst>
              </p:cNvPr>
              <p:cNvSpPr/>
              <p:nvPr/>
            </p:nvSpPr>
            <p:spPr>
              <a:xfrm>
                <a:off x="1273412"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55" name="矩形 254">
                <a:extLst>
                  <a:ext uri="{FF2B5EF4-FFF2-40B4-BE49-F238E27FC236}">
                    <a16:creationId xmlns:a16="http://schemas.microsoft.com/office/drawing/2014/main" id="{BB96A6CB-C524-1051-82C1-4C5D4E595810}"/>
                  </a:ext>
                </a:extLst>
              </p:cNvPr>
              <p:cNvSpPr/>
              <p:nvPr/>
            </p:nvSpPr>
            <p:spPr>
              <a:xfrm>
                <a:off x="1707329" y="1206905"/>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56" name="矩形 255">
                <a:extLst>
                  <a:ext uri="{FF2B5EF4-FFF2-40B4-BE49-F238E27FC236}">
                    <a16:creationId xmlns:a16="http://schemas.microsoft.com/office/drawing/2014/main" id="{F97EB668-007B-DF73-9EFB-9116680ACDE2}"/>
                  </a:ext>
                </a:extLst>
              </p:cNvPr>
              <p:cNvSpPr/>
              <p:nvPr/>
            </p:nvSpPr>
            <p:spPr>
              <a:xfrm>
                <a:off x="405578"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57" name="矩形 256">
                <a:extLst>
                  <a:ext uri="{FF2B5EF4-FFF2-40B4-BE49-F238E27FC236}">
                    <a16:creationId xmlns:a16="http://schemas.microsoft.com/office/drawing/2014/main" id="{C0C5927A-0225-A9D4-DD78-F3218906F074}"/>
                  </a:ext>
                </a:extLst>
              </p:cNvPr>
              <p:cNvSpPr/>
              <p:nvPr/>
            </p:nvSpPr>
            <p:spPr>
              <a:xfrm>
                <a:off x="839495"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58" name="矩形 257">
                <a:extLst>
                  <a:ext uri="{FF2B5EF4-FFF2-40B4-BE49-F238E27FC236}">
                    <a16:creationId xmlns:a16="http://schemas.microsoft.com/office/drawing/2014/main" id="{FB7C623D-9993-8134-1199-77F0344345B8}"/>
                  </a:ext>
                </a:extLst>
              </p:cNvPr>
              <p:cNvSpPr/>
              <p:nvPr/>
            </p:nvSpPr>
            <p:spPr>
              <a:xfrm>
                <a:off x="1273412"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59" name="矩形 258">
                <a:extLst>
                  <a:ext uri="{FF2B5EF4-FFF2-40B4-BE49-F238E27FC236}">
                    <a16:creationId xmlns:a16="http://schemas.microsoft.com/office/drawing/2014/main" id="{5ABE7BFF-64C4-2FEC-8A67-ACFA4FE08A9C}"/>
                  </a:ext>
                </a:extLst>
              </p:cNvPr>
              <p:cNvSpPr/>
              <p:nvPr/>
            </p:nvSpPr>
            <p:spPr>
              <a:xfrm>
                <a:off x="1707329" y="1639126"/>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60" name="矩形 259">
                <a:extLst>
                  <a:ext uri="{FF2B5EF4-FFF2-40B4-BE49-F238E27FC236}">
                    <a16:creationId xmlns:a16="http://schemas.microsoft.com/office/drawing/2014/main" id="{15964AFA-8FB0-3EC9-8253-CE01F6DD2AA8}"/>
                  </a:ext>
                </a:extLst>
              </p:cNvPr>
              <p:cNvSpPr/>
              <p:nvPr/>
            </p:nvSpPr>
            <p:spPr>
              <a:xfrm>
                <a:off x="405578"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61" name="矩形 260">
                <a:extLst>
                  <a:ext uri="{FF2B5EF4-FFF2-40B4-BE49-F238E27FC236}">
                    <a16:creationId xmlns:a16="http://schemas.microsoft.com/office/drawing/2014/main" id="{6EEC5826-FFEA-136B-88B3-EA9E2F775ED4}"/>
                  </a:ext>
                </a:extLst>
              </p:cNvPr>
              <p:cNvSpPr/>
              <p:nvPr/>
            </p:nvSpPr>
            <p:spPr>
              <a:xfrm>
                <a:off x="839495"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62" name="矩形 261">
                <a:extLst>
                  <a:ext uri="{FF2B5EF4-FFF2-40B4-BE49-F238E27FC236}">
                    <a16:creationId xmlns:a16="http://schemas.microsoft.com/office/drawing/2014/main" id="{977AD352-4C29-68B0-6CB0-E628F9EB895B}"/>
                  </a:ext>
                </a:extLst>
              </p:cNvPr>
              <p:cNvSpPr/>
              <p:nvPr/>
            </p:nvSpPr>
            <p:spPr>
              <a:xfrm>
                <a:off x="1273412"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63" name="矩形 262">
                <a:extLst>
                  <a:ext uri="{FF2B5EF4-FFF2-40B4-BE49-F238E27FC236}">
                    <a16:creationId xmlns:a16="http://schemas.microsoft.com/office/drawing/2014/main" id="{914D719E-FCEC-3027-A316-283032298908}"/>
                  </a:ext>
                </a:extLst>
              </p:cNvPr>
              <p:cNvSpPr/>
              <p:nvPr/>
            </p:nvSpPr>
            <p:spPr>
              <a:xfrm>
                <a:off x="1707329" y="2071347"/>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64" name="矩形 263">
                <a:extLst>
                  <a:ext uri="{FF2B5EF4-FFF2-40B4-BE49-F238E27FC236}">
                    <a16:creationId xmlns:a16="http://schemas.microsoft.com/office/drawing/2014/main" id="{A60D733F-F6BC-3A98-297D-82CD91EE9E56}"/>
                  </a:ext>
                </a:extLst>
              </p:cNvPr>
              <p:cNvSpPr/>
              <p:nvPr/>
            </p:nvSpPr>
            <p:spPr>
              <a:xfrm>
                <a:off x="405578"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65" name="矩形 264">
                <a:extLst>
                  <a:ext uri="{FF2B5EF4-FFF2-40B4-BE49-F238E27FC236}">
                    <a16:creationId xmlns:a16="http://schemas.microsoft.com/office/drawing/2014/main" id="{1D30266A-D3FA-7CCA-8946-C5CAA421AD17}"/>
                  </a:ext>
                </a:extLst>
              </p:cNvPr>
              <p:cNvSpPr/>
              <p:nvPr/>
            </p:nvSpPr>
            <p:spPr>
              <a:xfrm>
                <a:off x="839495"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66" name="矩形 265">
                <a:extLst>
                  <a:ext uri="{FF2B5EF4-FFF2-40B4-BE49-F238E27FC236}">
                    <a16:creationId xmlns:a16="http://schemas.microsoft.com/office/drawing/2014/main" id="{0AAA9E9A-7D46-CB44-6059-F8E18A67B9EC}"/>
                  </a:ext>
                </a:extLst>
              </p:cNvPr>
              <p:cNvSpPr/>
              <p:nvPr/>
            </p:nvSpPr>
            <p:spPr>
              <a:xfrm>
                <a:off x="1273412"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67" name="矩形 266">
                <a:extLst>
                  <a:ext uri="{FF2B5EF4-FFF2-40B4-BE49-F238E27FC236}">
                    <a16:creationId xmlns:a16="http://schemas.microsoft.com/office/drawing/2014/main" id="{40FDFE48-DBE5-8271-2B31-7F35CB3CA6B0}"/>
                  </a:ext>
                </a:extLst>
              </p:cNvPr>
              <p:cNvSpPr/>
              <p:nvPr/>
            </p:nvSpPr>
            <p:spPr>
              <a:xfrm>
                <a:off x="1707329" y="2503568"/>
                <a:ext cx="406400" cy="4064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C</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grpSp>
        <p:grpSp>
          <p:nvGrpSpPr>
            <p:cNvPr id="146" name="组合 145">
              <a:extLst>
                <a:ext uri="{FF2B5EF4-FFF2-40B4-BE49-F238E27FC236}">
                  <a16:creationId xmlns:a16="http://schemas.microsoft.com/office/drawing/2014/main" id="{CFFF4530-6BE6-3EB5-2484-0F064BF33CFB}"/>
                </a:ext>
              </a:extLst>
            </p:cNvPr>
            <p:cNvGrpSpPr/>
            <p:nvPr/>
          </p:nvGrpSpPr>
          <p:grpSpPr>
            <a:xfrm>
              <a:off x="6406695" y="2655078"/>
              <a:ext cx="1956599" cy="1950319"/>
              <a:chOff x="7345306" y="3032507"/>
              <a:chExt cx="3299462" cy="3288873"/>
            </a:xfrm>
          </p:grpSpPr>
          <p:sp>
            <p:nvSpPr>
              <p:cNvPr id="212" name="矩形 211">
                <a:extLst>
                  <a:ext uri="{FF2B5EF4-FFF2-40B4-BE49-F238E27FC236}">
                    <a16:creationId xmlns:a16="http://schemas.microsoft.com/office/drawing/2014/main" id="{37422125-6660-81E1-7EA2-11628FBECC02}"/>
                  </a:ext>
                </a:extLst>
              </p:cNvPr>
              <p:cNvSpPr/>
              <p:nvPr/>
            </p:nvSpPr>
            <p:spPr>
              <a:xfrm>
                <a:off x="7345306" y="3032507"/>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13" name="直接箭头连接符 212">
                <a:extLst>
                  <a:ext uri="{FF2B5EF4-FFF2-40B4-BE49-F238E27FC236}">
                    <a16:creationId xmlns:a16="http://schemas.microsoft.com/office/drawing/2014/main" id="{83F4EF89-CA2F-B57E-72C4-74546C999590}"/>
                  </a:ext>
                </a:extLst>
              </p:cNvPr>
              <p:cNvCxnSpPr>
                <a:cxnSpLocks/>
                <a:stCxn id="212" idx="3"/>
              </p:cNvCxnSpPr>
              <p:nvPr/>
            </p:nvCxnSpPr>
            <p:spPr>
              <a:xfrm>
                <a:off x="7613382" y="3167413"/>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2B3D99D2-6742-B137-55EB-B02029ED759B}"/>
                  </a:ext>
                </a:extLst>
              </p:cNvPr>
              <p:cNvCxnSpPr>
                <a:cxnSpLocks/>
                <a:stCxn id="212" idx="2"/>
              </p:cNvCxnSpPr>
              <p:nvPr/>
            </p:nvCxnSpPr>
            <p:spPr>
              <a:xfrm>
                <a:off x="7479344" y="3302318"/>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5" name="矩形 214">
                <a:extLst>
                  <a:ext uri="{FF2B5EF4-FFF2-40B4-BE49-F238E27FC236}">
                    <a16:creationId xmlns:a16="http://schemas.microsoft.com/office/drawing/2014/main" id="{0BCF6E69-ADA8-9426-BF42-5EBF34EF4CEE}"/>
                  </a:ext>
                </a:extLst>
              </p:cNvPr>
              <p:cNvSpPr/>
              <p:nvPr/>
            </p:nvSpPr>
            <p:spPr>
              <a:xfrm>
                <a:off x="8355768" y="3032507"/>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16" name="直接箭头连接符 215">
                <a:extLst>
                  <a:ext uri="{FF2B5EF4-FFF2-40B4-BE49-F238E27FC236}">
                    <a16:creationId xmlns:a16="http://schemas.microsoft.com/office/drawing/2014/main" id="{5ACA6532-E09A-251C-E206-06F35C8F1A03}"/>
                  </a:ext>
                </a:extLst>
              </p:cNvPr>
              <p:cNvCxnSpPr>
                <a:cxnSpLocks/>
                <a:stCxn id="215" idx="3"/>
              </p:cNvCxnSpPr>
              <p:nvPr/>
            </p:nvCxnSpPr>
            <p:spPr>
              <a:xfrm>
                <a:off x="8623844" y="3167413"/>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E2FE5338-C620-C9E7-438B-FED3EEF6A1BC}"/>
                  </a:ext>
                </a:extLst>
              </p:cNvPr>
              <p:cNvCxnSpPr>
                <a:cxnSpLocks/>
                <a:stCxn id="215" idx="2"/>
              </p:cNvCxnSpPr>
              <p:nvPr/>
            </p:nvCxnSpPr>
            <p:spPr>
              <a:xfrm>
                <a:off x="8489806" y="3302318"/>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8" name="矩形 217">
                <a:extLst>
                  <a:ext uri="{FF2B5EF4-FFF2-40B4-BE49-F238E27FC236}">
                    <a16:creationId xmlns:a16="http://schemas.microsoft.com/office/drawing/2014/main" id="{6854676D-CF37-3956-E45B-FD313545D4EE}"/>
                  </a:ext>
                </a:extLst>
              </p:cNvPr>
              <p:cNvSpPr/>
              <p:nvPr/>
            </p:nvSpPr>
            <p:spPr>
              <a:xfrm>
                <a:off x="9366230" y="3032507"/>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19" name="直接箭头连接符 218">
                <a:extLst>
                  <a:ext uri="{FF2B5EF4-FFF2-40B4-BE49-F238E27FC236}">
                    <a16:creationId xmlns:a16="http://schemas.microsoft.com/office/drawing/2014/main" id="{91BC6087-A375-020F-FD87-56F3E48C596B}"/>
                  </a:ext>
                </a:extLst>
              </p:cNvPr>
              <p:cNvCxnSpPr>
                <a:cxnSpLocks/>
                <a:stCxn id="218" idx="3"/>
              </p:cNvCxnSpPr>
              <p:nvPr/>
            </p:nvCxnSpPr>
            <p:spPr>
              <a:xfrm>
                <a:off x="9634306" y="3167413"/>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a:extLst>
                  <a:ext uri="{FF2B5EF4-FFF2-40B4-BE49-F238E27FC236}">
                    <a16:creationId xmlns:a16="http://schemas.microsoft.com/office/drawing/2014/main" id="{72BEF6A3-F16F-DBC8-636D-07BA78885E6D}"/>
                  </a:ext>
                </a:extLst>
              </p:cNvPr>
              <p:cNvCxnSpPr>
                <a:cxnSpLocks/>
                <a:stCxn id="218" idx="2"/>
              </p:cNvCxnSpPr>
              <p:nvPr/>
            </p:nvCxnSpPr>
            <p:spPr>
              <a:xfrm>
                <a:off x="9500268" y="3302318"/>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1" name="矩形 220">
                <a:extLst>
                  <a:ext uri="{FF2B5EF4-FFF2-40B4-BE49-F238E27FC236}">
                    <a16:creationId xmlns:a16="http://schemas.microsoft.com/office/drawing/2014/main" id="{0465B341-C4B4-D774-5B40-52685C4A299D}"/>
                  </a:ext>
                </a:extLst>
              </p:cNvPr>
              <p:cNvSpPr/>
              <p:nvPr/>
            </p:nvSpPr>
            <p:spPr>
              <a:xfrm>
                <a:off x="10376692" y="3032507"/>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22" name="直接箭头连接符 221">
                <a:extLst>
                  <a:ext uri="{FF2B5EF4-FFF2-40B4-BE49-F238E27FC236}">
                    <a16:creationId xmlns:a16="http://schemas.microsoft.com/office/drawing/2014/main" id="{1D883E1D-6AEF-6D0C-87A5-7B95F6CF9C41}"/>
                  </a:ext>
                </a:extLst>
              </p:cNvPr>
              <p:cNvCxnSpPr>
                <a:cxnSpLocks/>
                <a:stCxn id="221" idx="2"/>
              </p:cNvCxnSpPr>
              <p:nvPr/>
            </p:nvCxnSpPr>
            <p:spPr>
              <a:xfrm>
                <a:off x="10510730" y="3302318"/>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92C7EB72-68B4-ABDF-4C5A-54C1B9071F2E}"/>
                  </a:ext>
                </a:extLst>
              </p:cNvPr>
              <p:cNvSpPr/>
              <p:nvPr/>
            </p:nvSpPr>
            <p:spPr>
              <a:xfrm>
                <a:off x="7345306" y="4038861"/>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24" name="直接箭头连接符 223">
                <a:extLst>
                  <a:ext uri="{FF2B5EF4-FFF2-40B4-BE49-F238E27FC236}">
                    <a16:creationId xmlns:a16="http://schemas.microsoft.com/office/drawing/2014/main" id="{54198AF2-F487-AF9E-BA00-A04254C53E7E}"/>
                  </a:ext>
                </a:extLst>
              </p:cNvPr>
              <p:cNvCxnSpPr>
                <a:cxnSpLocks/>
                <a:stCxn id="223" idx="3"/>
              </p:cNvCxnSpPr>
              <p:nvPr/>
            </p:nvCxnSpPr>
            <p:spPr>
              <a:xfrm>
                <a:off x="7613382" y="4173767"/>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id="{C0B05AAF-27B5-3908-00EF-EED65C34A1A1}"/>
                  </a:ext>
                </a:extLst>
              </p:cNvPr>
              <p:cNvCxnSpPr>
                <a:cxnSpLocks/>
                <a:stCxn id="223" idx="2"/>
              </p:cNvCxnSpPr>
              <p:nvPr/>
            </p:nvCxnSpPr>
            <p:spPr>
              <a:xfrm>
                <a:off x="7479344" y="4308672"/>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6" name="矩形 225">
                <a:extLst>
                  <a:ext uri="{FF2B5EF4-FFF2-40B4-BE49-F238E27FC236}">
                    <a16:creationId xmlns:a16="http://schemas.microsoft.com/office/drawing/2014/main" id="{C92B3CD8-B8BC-1C1A-0F68-1F48EAC30AFA}"/>
                  </a:ext>
                </a:extLst>
              </p:cNvPr>
              <p:cNvSpPr/>
              <p:nvPr/>
            </p:nvSpPr>
            <p:spPr>
              <a:xfrm>
                <a:off x="8355768" y="4038861"/>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27" name="直接箭头连接符 226">
                <a:extLst>
                  <a:ext uri="{FF2B5EF4-FFF2-40B4-BE49-F238E27FC236}">
                    <a16:creationId xmlns:a16="http://schemas.microsoft.com/office/drawing/2014/main" id="{FF22B083-BABC-298D-751D-722D7AB6E162}"/>
                  </a:ext>
                </a:extLst>
              </p:cNvPr>
              <p:cNvCxnSpPr>
                <a:cxnSpLocks/>
                <a:stCxn id="226" idx="3"/>
              </p:cNvCxnSpPr>
              <p:nvPr/>
            </p:nvCxnSpPr>
            <p:spPr>
              <a:xfrm>
                <a:off x="8623844" y="4173767"/>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a:extLst>
                  <a:ext uri="{FF2B5EF4-FFF2-40B4-BE49-F238E27FC236}">
                    <a16:creationId xmlns:a16="http://schemas.microsoft.com/office/drawing/2014/main" id="{9F80E209-0E37-8C07-932A-B46568B58431}"/>
                  </a:ext>
                </a:extLst>
              </p:cNvPr>
              <p:cNvCxnSpPr>
                <a:cxnSpLocks/>
                <a:stCxn id="226" idx="2"/>
              </p:cNvCxnSpPr>
              <p:nvPr/>
            </p:nvCxnSpPr>
            <p:spPr>
              <a:xfrm>
                <a:off x="8489806" y="4308672"/>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9" name="矩形 228">
                <a:extLst>
                  <a:ext uri="{FF2B5EF4-FFF2-40B4-BE49-F238E27FC236}">
                    <a16:creationId xmlns:a16="http://schemas.microsoft.com/office/drawing/2014/main" id="{7DFD765C-F6BF-0118-F04A-9EFC487613B4}"/>
                  </a:ext>
                </a:extLst>
              </p:cNvPr>
              <p:cNvSpPr/>
              <p:nvPr/>
            </p:nvSpPr>
            <p:spPr>
              <a:xfrm>
                <a:off x="9366230" y="4038861"/>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30" name="直接箭头连接符 229">
                <a:extLst>
                  <a:ext uri="{FF2B5EF4-FFF2-40B4-BE49-F238E27FC236}">
                    <a16:creationId xmlns:a16="http://schemas.microsoft.com/office/drawing/2014/main" id="{8B123924-7B8C-93B9-6153-258295F06074}"/>
                  </a:ext>
                </a:extLst>
              </p:cNvPr>
              <p:cNvCxnSpPr>
                <a:cxnSpLocks/>
                <a:stCxn id="229" idx="3"/>
              </p:cNvCxnSpPr>
              <p:nvPr/>
            </p:nvCxnSpPr>
            <p:spPr>
              <a:xfrm>
                <a:off x="9634306" y="4173767"/>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a:extLst>
                  <a:ext uri="{FF2B5EF4-FFF2-40B4-BE49-F238E27FC236}">
                    <a16:creationId xmlns:a16="http://schemas.microsoft.com/office/drawing/2014/main" id="{BC13EB00-600D-BE92-398D-14680C8734F7}"/>
                  </a:ext>
                </a:extLst>
              </p:cNvPr>
              <p:cNvCxnSpPr>
                <a:cxnSpLocks/>
                <a:stCxn id="229" idx="2"/>
              </p:cNvCxnSpPr>
              <p:nvPr/>
            </p:nvCxnSpPr>
            <p:spPr>
              <a:xfrm>
                <a:off x="9500268" y="4308672"/>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0F990AD4-E987-F34D-D273-CD539213ABD5}"/>
                  </a:ext>
                </a:extLst>
              </p:cNvPr>
              <p:cNvSpPr/>
              <p:nvPr/>
            </p:nvSpPr>
            <p:spPr>
              <a:xfrm>
                <a:off x="10376692" y="4038861"/>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33" name="直接箭头连接符 232">
                <a:extLst>
                  <a:ext uri="{FF2B5EF4-FFF2-40B4-BE49-F238E27FC236}">
                    <a16:creationId xmlns:a16="http://schemas.microsoft.com/office/drawing/2014/main" id="{78345239-31F3-ACF4-AABA-8626EB1B608E}"/>
                  </a:ext>
                </a:extLst>
              </p:cNvPr>
              <p:cNvCxnSpPr>
                <a:cxnSpLocks/>
                <a:stCxn id="232" idx="2"/>
              </p:cNvCxnSpPr>
              <p:nvPr/>
            </p:nvCxnSpPr>
            <p:spPr>
              <a:xfrm>
                <a:off x="10510730" y="4308672"/>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4" name="矩形 233">
                <a:extLst>
                  <a:ext uri="{FF2B5EF4-FFF2-40B4-BE49-F238E27FC236}">
                    <a16:creationId xmlns:a16="http://schemas.microsoft.com/office/drawing/2014/main" id="{D9726DF1-EA5F-73F0-C914-058B3AE22990}"/>
                  </a:ext>
                </a:extLst>
              </p:cNvPr>
              <p:cNvSpPr/>
              <p:nvPr/>
            </p:nvSpPr>
            <p:spPr>
              <a:xfrm>
                <a:off x="7345306" y="5045215"/>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35" name="直接箭头连接符 234">
                <a:extLst>
                  <a:ext uri="{FF2B5EF4-FFF2-40B4-BE49-F238E27FC236}">
                    <a16:creationId xmlns:a16="http://schemas.microsoft.com/office/drawing/2014/main" id="{4B6199D9-0029-F56E-DF65-5D3B12161AE0}"/>
                  </a:ext>
                </a:extLst>
              </p:cNvPr>
              <p:cNvCxnSpPr>
                <a:cxnSpLocks/>
                <a:stCxn id="234" idx="3"/>
              </p:cNvCxnSpPr>
              <p:nvPr/>
            </p:nvCxnSpPr>
            <p:spPr>
              <a:xfrm>
                <a:off x="7613382" y="5180121"/>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a:extLst>
                  <a:ext uri="{FF2B5EF4-FFF2-40B4-BE49-F238E27FC236}">
                    <a16:creationId xmlns:a16="http://schemas.microsoft.com/office/drawing/2014/main" id="{5BBB496C-9840-1C1E-3B57-70479538E7D8}"/>
                  </a:ext>
                </a:extLst>
              </p:cNvPr>
              <p:cNvCxnSpPr>
                <a:cxnSpLocks/>
                <a:stCxn id="234" idx="2"/>
              </p:cNvCxnSpPr>
              <p:nvPr/>
            </p:nvCxnSpPr>
            <p:spPr>
              <a:xfrm>
                <a:off x="7479344" y="5315026"/>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7" name="矩形 236">
                <a:extLst>
                  <a:ext uri="{FF2B5EF4-FFF2-40B4-BE49-F238E27FC236}">
                    <a16:creationId xmlns:a16="http://schemas.microsoft.com/office/drawing/2014/main" id="{B85E2CF1-0039-4E98-B68B-9AD0FD604AFC}"/>
                  </a:ext>
                </a:extLst>
              </p:cNvPr>
              <p:cNvSpPr/>
              <p:nvPr/>
            </p:nvSpPr>
            <p:spPr>
              <a:xfrm>
                <a:off x="8355768" y="5045215"/>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38" name="直接箭头连接符 237">
                <a:extLst>
                  <a:ext uri="{FF2B5EF4-FFF2-40B4-BE49-F238E27FC236}">
                    <a16:creationId xmlns:a16="http://schemas.microsoft.com/office/drawing/2014/main" id="{BA48DF2A-6740-0059-0491-7BE79F81566E}"/>
                  </a:ext>
                </a:extLst>
              </p:cNvPr>
              <p:cNvCxnSpPr>
                <a:cxnSpLocks/>
                <a:stCxn id="237" idx="3"/>
              </p:cNvCxnSpPr>
              <p:nvPr/>
            </p:nvCxnSpPr>
            <p:spPr>
              <a:xfrm>
                <a:off x="8623844" y="5180121"/>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直接箭头连接符 238">
                <a:extLst>
                  <a:ext uri="{FF2B5EF4-FFF2-40B4-BE49-F238E27FC236}">
                    <a16:creationId xmlns:a16="http://schemas.microsoft.com/office/drawing/2014/main" id="{702FB848-EA5E-AB2F-083A-079708AB901D}"/>
                  </a:ext>
                </a:extLst>
              </p:cNvPr>
              <p:cNvCxnSpPr>
                <a:cxnSpLocks/>
                <a:stCxn id="237" idx="2"/>
              </p:cNvCxnSpPr>
              <p:nvPr/>
            </p:nvCxnSpPr>
            <p:spPr>
              <a:xfrm>
                <a:off x="8489806" y="5315026"/>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矩形 239">
                <a:extLst>
                  <a:ext uri="{FF2B5EF4-FFF2-40B4-BE49-F238E27FC236}">
                    <a16:creationId xmlns:a16="http://schemas.microsoft.com/office/drawing/2014/main" id="{F120B1D8-5CF0-771C-C648-6D1B3287C338}"/>
                  </a:ext>
                </a:extLst>
              </p:cNvPr>
              <p:cNvSpPr/>
              <p:nvPr/>
            </p:nvSpPr>
            <p:spPr>
              <a:xfrm>
                <a:off x="9366230" y="5045215"/>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41" name="直接箭头连接符 240">
                <a:extLst>
                  <a:ext uri="{FF2B5EF4-FFF2-40B4-BE49-F238E27FC236}">
                    <a16:creationId xmlns:a16="http://schemas.microsoft.com/office/drawing/2014/main" id="{1F9D9696-E5D0-AE2D-1612-5361ADA6E47C}"/>
                  </a:ext>
                </a:extLst>
              </p:cNvPr>
              <p:cNvCxnSpPr>
                <a:cxnSpLocks/>
                <a:stCxn id="240" idx="3"/>
              </p:cNvCxnSpPr>
              <p:nvPr/>
            </p:nvCxnSpPr>
            <p:spPr>
              <a:xfrm>
                <a:off x="9634306" y="5180121"/>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直接箭头连接符 241">
                <a:extLst>
                  <a:ext uri="{FF2B5EF4-FFF2-40B4-BE49-F238E27FC236}">
                    <a16:creationId xmlns:a16="http://schemas.microsoft.com/office/drawing/2014/main" id="{5C7A8D23-F56D-D092-B3E3-D5FEBA022E8C}"/>
                  </a:ext>
                </a:extLst>
              </p:cNvPr>
              <p:cNvCxnSpPr>
                <a:cxnSpLocks/>
                <a:stCxn id="240" idx="2"/>
              </p:cNvCxnSpPr>
              <p:nvPr/>
            </p:nvCxnSpPr>
            <p:spPr>
              <a:xfrm>
                <a:off x="9500268" y="5315026"/>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3" name="矩形 242">
                <a:extLst>
                  <a:ext uri="{FF2B5EF4-FFF2-40B4-BE49-F238E27FC236}">
                    <a16:creationId xmlns:a16="http://schemas.microsoft.com/office/drawing/2014/main" id="{F77A77E8-11B5-3FA7-BAE7-2602EA400C26}"/>
                  </a:ext>
                </a:extLst>
              </p:cNvPr>
              <p:cNvSpPr/>
              <p:nvPr/>
            </p:nvSpPr>
            <p:spPr>
              <a:xfrm>
                <a:off x="10376692" y="5045215"/>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44" name="直接箭头连接符 243">
                <a:extLst>
                  <a:ext uri="{FF2B5EF4-FFF2-40B4-BE49-F238E27FC236}">
                    <a16:creationId xmlns:a16="http://schemas.microsoft.com/office/drawing/2014/main" id="{17F40C62-A26E-5340-2FDE-60AA97269BD2}"/>
                  </a:ext>
                </a:extLst>
              </p:cNvPr>
              <p:cNvCxnSpPr>
                <a:cxnSpLocks/>
                <a:stCxn id="243" idx="2"/>
              </p:cNvCxnSpPr>
              <p:nvPr/>
            </p:nvCxnSpPr>
            <p:spPr>
              <a:xfrm>
                <a:off x="10510730" y="5315026"/>
                <a:ext cx="0" cy="736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5" name="矩形 244">
                <a:extLst>
                  <a:ext uri="{FF2B5EF4-FFF2-40B4-BE49-F238E27FC236}">
                    <a16:creationId xmlns:a16="http://schemas.microsoft.com/office/drawing/2014/main" id="{5D72D587-7E80-0C7C-E5FD-8B3F8DF6462A}"/>
                  </a:ext>
                </a:extLst>
              </p:cNvPr>
              <p:cNvSpPr/>
              <p:nvPr/>
            </p:nvSpPr>
            <p:spPr>
              <a:xfrm>
                <a:off x="7345306" y="6051569"/>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46" name="直接箭头连接符 245">
                <a:extLst>
                  <a:ext uri="{FF2B5EF4-FFF2-40B4-BE49-F238E27FC236}">
                    <a16:creationId xmlns:a16="http://schemas.microsoft.com/office/drawing/2014/main" id="{3F1D93B8-3440-8EB0-3FAA-916EA4EB319B}"/>
                  </a:ext>
                </a:extLst>
              </p:cNvPr>
              <p:cNvCxnSpPr>
                <a:cxnSpLocks/>
                <a:stCxn id="245" idx="3"/>
              </p:cNvCxnSpPr>
              <p:nvPr/>
            </p:nvCxnSpPr>
            <p:spPr>
              <a:xfrm>
                <a:off x="7613382" y="6186475"/>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7" name="矩形 246">
                <a:extLst>
                  <a:ext uri="{FF2B5EF4-FFF2-40B4-BE49-F238E27FC236}">
                    <a16:creationId xmlns:a16="http://schemas.microsoft.com/office/drawing/2014/main" id="{8DB15EA2-6C55-8F23-3492-A250C6EFF1C5}"/>
                  </a:ext>
                </a:extLst>
              </p:cNvPr>
              <p:cNvSpPr/>
              <p:nvPr/>
            </p:nvSpPr>
            <p:spPr>
              <a:xfrm>
                <a:off x="8355768" y="6051569"/>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48" name="直接箭头连接符 247">
                <a:extLst>
                  <a:ext uri="{FF2B5EF4-FFF2-40B4-BE49-F238E27FC236}">
                    <a16:creationId xmlns:a16="http://schemas.microsoft.com/office/drawing/2014/main" id="{22D9A332-E2E8-6A5B-D44F-35FC4ABC3582}"/>
                  </a:ext>
                </a:extLst>
              </p:cNvPr>
              <p:cNvCxnSpPr>
                <a:cxnSpLocks/>
                <a:stCxn id="247" idx="3"/>
              </p:cNvCxnSpPr>
              <p:nvPr/>
            </p:nvCxnSpPr>
            <p:spPr>
              <a:xfrm>
                <a:off x="8623844" y="6186475"/>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9" name="矩形 248">
                <a:extLst>
                  <a:ext uri="{FF2B5EF4-FFF2-40B4-BE49-F238E27FC236}">
                    <a16:creationId xmlns:a16="http://schemas.microsoft.com/office/drawing/2014/main" id="{2E4165CC-6DC6-E074-2BC9-AD10A8EC33DD}"/>
                  </a:ext>
                </a:extLst>
              </p:cNvPr>
              <p:cNvSpPr/>
              <p:nvPr/>
            </p:nvSpPr>
            <p:spPr>
              <a:xfrm>
                <a:off x="9366230" y="6051569"/>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cxnSp>
            <p:nvCxnSpPr>
              <p:cNvPr id="250" name="直接箭头连接符 249">
                <a:extLst>
                  <a:ext uri="{FF2B5EF4-FFF2-40B4-BE49-F238E27FC236}">
                    <a16:creationId xmlns:a16="http://schemas.microsoft.com/office/drawing/2014/main" id="{AACC163A-9E5C-6190-B1EB-6CACA9EAA9E7}"/>
                  </a:ext>
                </a:extLst>
              </p:cNvPr>
              <p:cNvCxnSpPr>
                <a:cxnSpLocks/>
                <a:stCxn id="249" idx="3"/>
              </p:cNvCxnSpPr>
              <p:nvPr/>
            </p:nvCxnSpPr>
            <p:spPr>
              <a:xfrm>
                <a:off x="9634306" y="6186475"/>
                <a:ext cx="742386"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1" name="矩形 250">
                <a:extLst>
                  <a:ext uri="{FF2B5EF4-FFF2-40B4-BE49-F238E27FC236}">
                    <a16:creationId xmlns:a16="http://schemas.microsoft.com/office/drawing/2014/main" id="{B5168EC0-DA48-65B5-61C7-45816DDCBBBB}"/>
                  </a:ext>
                </a:extLst>
              </p:cNvPr>
              <p:cNvSpPr/>
              <p:nvPr/>
            </p:nvSpPr>
            <p:spPr>
              <a:xfrm>
                <a:off x="10376692" y="6051569"/>
                <a:ext cx="268076" cy="269811"/>
              </a:xfrm>
              <a:prstGeom prst="rect">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2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12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grpSp>
        <p:cxnSp>
          <p:nvCxnSpPr>
            <p:cNvPr id="147" name="直接箭头连接符 146">
              <a:extLst>
                <a:ext uri="{FF2B5EF4-FFF2-40B4-BE49-F238E27FC236}">
                  <a16:creationId xmlns:a16="http://schemas.microsoft.com/office/drawing/2014/main" id="{121FD8BE-7391-8115-A56F-03734DEC7451}"/>
                </a:ext>
              </a:extLst>
            </p:cNvPr>
            <p:cNvCxnSpPr>
              <a:cxnSpLocks/>
            </p:cNvCxnSpPr>
            <p:nvPr/>
          </p:nvCxnSpPr>
          <p:spPr>
            <a:xfrm>
              <a:off x="8363294" y="3318249"/>
              <a:ext cx="440239"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59B856E6-D507-A917-C878-4BA9D49C6AEF}"/>
                </a:ext>
              </a:extLst>
            </p:cNvPr>
            <p:cNvCxnSpPr>
              <a:cxnSpLocks/>
            </p:cNvCxnSpPr>
            <p:nvPr/>
          </p:nvCxnSpPr>
          <p:spPr>
            <a:xfrm>
              <a:off x="8363294" y="3928624"/>
              <a:ext cx="440239"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2DB4F674-514B-BC3C-9205-D3C3D083FB75}"/>
                </a:ext>
              </a:extLst>
            </p:cNvPr>
            <p:cNvCxnSpPr>
              <a:cxnSpLocks/>
            </p:cNvCxnSpPr>
            <p:nvPr/>
          </p:nvCxnSpPr>
          <p:spPr>
            <a:xfrm>
              <a:off x="8363294" y="4519801"/>
              <a:ext cx="440239"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25A51D51-A276-9461-0BAA-E23A1F7C2F7D}"/>
                </a:ext>
              </a:extLst>
            </p:cNvPr>
            <p:cNvCxnSpPr>
              <a:cxnSpLocks/>
            </p:cNvCxnSpPr>
            <p:nvPr/>
          </p:nvCxnSpPr>
          <p:spPr>
            <a:xfrm>
              <a:off x="6494440" y="4631627"/>
              <a:ext cx="0" cy="57061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A835B3B2-90CF-F204-158B-79546C8DE844}"/>
                </a:ext>
              </a:extLst>
            </p:cNvPr>
            <p:cNvCxnSpPr>
              <a:cxnSpLocks/>
            </p:cNvCxnSpPr>
            <p:nvPr/>
          </p:nvCxnSpPr>
          <p:spPr>
            <a:xfrm>
              <a:off x="7091807" y="4631627"/>
              <a:ext cx="0" cy="57061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849DBF0C-C87B-45E1-393E-54F1BECBD8BF}"/>
                </a:ext>
              </a:extLst>
            </p:cNvPr>
            <p:cNvCxnSpPr>
              <a:cxnSpLocks/>
            </p:cNvCxnSpPr>
            <p:nvPr/>
          </p:nvCxnSpPr>
          <p:spPr>
            <a:xfrm>
              <a:off x="7689175" y="4631627"/>
              <a:ext cx="0" cy="57061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AC15354D-ABB4-4E65-54D9-8D526CB70700}"/>
                </a:ext>
              </a:extLst>
            </p:cNvPr>
            <p:cNvCxnSpPr>
              <a:cxnSpLocks/>
            </p:cNvCxnSpPr>
            <p:nvPr/>
          </p:nvCxnSpPr>
          <p:spPr>
            <a:xfrm>
              <a:off x="8286542" y="4631627"/>
              <a:ext cx="0" cy="57061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A90A5CB7-7276-866F-86AE-1DF6D4ADCDC6}"/>
                </a:ext>
              </a:extLst>
            </p:cNvPr>
            <p:cNvCxnSpPr>
              <a:cxnSpLocks/>
            </p:cNvCxnSpPr>
            <p:nvPr/>
          </p:nvCxnSpPr>
          <p:spPr>
            <a:xfrm>
              <a:off x="8363294" y="2735077"/>
              <a:ext cx="440239"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22D2BA5C-30D1-7823-B3FA-35AA6376D533}"/>
                </a:ext>
              </a:extLst>
            </p:cNvPr>
            <p:cNvCxnSpPr>
              <a:cxnSpLocks/>
            </p:cNvCxnSpPr>
            <p:nvPr/>
          </p:nvCxnSpPr>
          <p:spPr>
            <a:xfrm>
              <a:off x="6493587" y="2456930"/>
              <a:ext cx="0" cy="23508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141FE769-58B4-A82B-3A7E-B6EDCFCAAD02}"/>
                </a:ext>
              </a:extLst>
            </p:cNvPr>
            <p:cNvCxnSpPr>
              <a:cxnSpLocks/>
            </p:cNvCxnSpPr>
            <p:nvPr/>
          </p:nvCxnSpPr>
          <p:spPr>
            <a:xfrm>
              <a:off x="7090954" y="2456930"/>
              <a:ext cx="0" cy="23508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BAD9DAC6-9CC2-C497-886D-D3F325EE162A}"/>
                </a:ext>
              </a:extLst>
            </p:cNvPr>
            <p:cNvCxnSpPr>
              <a:cxnSpLocks/>
            </p:cNvCxnSpPr>
            <p:nvPr/>
          </p:nvCxnSpPr>
          <p:spPr>
            <a:xfrm>
              <a:off x="7688322" y="2456930"/>
              <a:ext cx="0" cy="23508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495B353F-9991-1237-18E0-A8A8DF9945A0}"/>
                </a:ext>
              </a:extLst>
            </p:cNvPr>
            <p:cNvCxnSpPr>
              <a:cxnSpLocks/>
            </p:cNvCxnSpPr>
            <p:nvPr/>
          </p:nvCxnSpPr>
          <p:spPr>
            <a:xfrm>
              <a:off x="8285689" y="2456930"/>
              <a:ext cx="0" cy="23508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9" name="组合 158">
              <a:extLst>
                <a:ext uri="{FF2B5EF4-FFF2-40B4-BE49-F238E27FC236}">
                  <a16:creationId xmlns:a16="http://schemas.microsoft.com/office/drawing/2014/main" id="{FD19F989-DD9E-664B-9B09-7186B56F12F2}"/>
                </a:ext>
              </a:extLst>
            </p:cNvPr>
            <p:cNvGrpSpPr/>
            <p:nvPr/>
          </p:nvGrpSpPr>
          <p:grpSpPr>
            <a:xfrm rot="16200000">
              <a:off x="5379767" y="3506205"/>
              <a:ext cx="1792104" cy="235088"/>
              <a:chOff x="7753216" y="2427597"/>
              <a:chExt cx="1939182" cy="254382"/>
            </a:xfrm>
          </p:grpSpPr>
          <p:cxnSp>
            <p:nvCxnSpPr>
              <p:cNvPr id="208" name="直接箭头连接符 207">
                <a:extLst>
                  <a:ext uri="{FF2B5EF4-FFF2-40B4-BE49-F238E27FC236}">
                    <a16:creationId xmlns:a16="http://schemas.microsoft.com/office/drawing/2014/main" id="{01C66642-2733-856A-42D9-2DD52BC75B04}"/>
                  </a:ext>
                </a:extLst>
              </p:cNvPr>
              <p:cNvCxnSpPr>
                <a:cxnSpLocks/>
              </p:cNvCxnSpPr>
              <p:nvPr/>
            </p:nvCxnSpPr>
            <p:spPr>
              <a:xfrm>
                <a:off x="7753216" y="2427597"/>
                <a:ext cx="0" cy="254382"/>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208">
                <a:extLst>
                  <a:ext uri="{FF2B5EF4-FFF2-40B4-BE49-F238E27FC236}">
                    <a16:creationId xmlns:a16="http://schemas.microsoft.com/office/drawing/2014/main" id="{259B1FE3-10E5-09F5-1015-BF1EEEF85A09}"/>
                  </a:ext>
                </a:extLst>
              </p:cNvPr>
              <p:cNvCxnSpPr>
                <a:cxnSpLocks/>
              </p:cNvCxnSpPr>
              <p:nvPr/>
            </p:nvCxnSpPr>
            <p:spPr>
              <a:xfrm>
                <a:off x="8399609" y="2427597"/>
                <a:ext cx="0" cy="254382"/>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a:extLst>
                  <a:ext uri="{FF2B5EF4-FFF2-40B4-BE49-F238E27FC236}">
                    <a16:creationId xmlns:a16="http://schemas.microsoft.com/office/drawing/2014/main" id="{7D9B6C7C-7218-AC59-6DAA-A384A124B735}"/>
                  </a:ext>
                </a:extLst>
              </p:cNvPr>
              <p:cNvCxnSpPr>
                <a:cxnSpLocks/>
              </p:cNvCxnSpPr>
              <p:nvPr/>
            </p:nvCxnSpPr>
            <p:spPr>
              <a:xfrm>
                <a:off x="9046002" y="2427597"/>
                <a:ext cx="0" cy="254382"/>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a:extLst>
                  <a:ext uri="{FF2B5EF4-FFF2-40B4-BE49-F238E27FC236}">
                    <a16:creationId xmlns:a16="http://schemas.microsoft.com/office/drawing/2014/main" id="{8F62DE65-B70B-39C7-EFDF-ED5597C5B176}"/>
                  </a:ext>
                </a:extLst>
              </p:cNvPr>
              <p:cNvCxnSpPr>
                <a:cxnSpLocks/>
              </p:cNvCxnSpPr>
              <p:nvPr/>
            </p:nvCxnSpPr>
            <p:spPr>
              <a:xfrm>
                <a:off x="9692398" y="2427597"/>
                <a:ext cx="0" cy="254382"/>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60" name="直接箭头连接符 159">
              <a:extLst>
                <a:ext uri="{FF2B5EF4-FFF2-40B4-BE49-F238E27FC236}">
                  <a16:creationId xmlns:a16="http://schemas.microsoft.com/office/drawing/2014/main" id="{1B0FEDDA-3A11-34D1-CF6C-F3BFA678B28B}"/>
                </a:ext>
              </a:extLst>
            </p:cNvPr>
            <p:cNvCxnSpPr>
              <a:cxnSpLocks/>
            </p:cNvCxnSpPr>
            <p:nvPr/>
          </p:nvCxnSpPr>
          <p:spPr>
            <a:xfrm>
              <a:off x="6565665" y="267492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F317A76B-83AD-3116-97EA-BE0AB2828DEE}"/>
                </a:ext>
              </a:extLst>
            </p:cNvPr>
            <p:cNvCxnSpPr>
              <a:cxnSpLocks/>
            </p:cNvCxnSpPr>
            <p:nvPr/>
          </p:nvCxnSpPr>
          <p:spPr>
            <a:xfrm>
              <a:off x="6563170" y="328083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A773A1E6-2292-B393-9EC3-A70E3B84040E}"/>
                </a:ext>
              </a:extLst>
            </p:cNvPr>
            <p:cNvCxnSpPr>
              <a:cxnSpLocks/>
            </p:cNvCxnSpPr>
            <p:nvPr/>
          </p:nvCxnSpPr>
          <p:spPr>
            <a:xfrm>
              <a:off x="6560674" y="388674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A3B57033-4000-C3DA-A5CE-1348E3180455}"/>
                </a:ext>
              </a:extLst>
            </p:cNvPr>
            <p:cNvCxnSpPr>
              <a:cxnSpLocks/>
            </p:cNvCxnSpPr>
            <p:nvPr/>
          </p:nvCxnSpPr>
          <p:spPr>
            <a:xfrm>
              <a:off x="6558179" y="449265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43E294CA-CCCD-EF1A-BFC2-644F10B87FBE}"/>
                </a:ext>
              </a:extLst>
            </p:cNvPr>
            <p:cNvCxnSpPr>
              <a:cxnSpLocks/>
            </p:cNvCxnSpPr>
            <p:nvPr/>
          </p:nvCxnSpPr>
          <p:spPr>
            <a:xfrm>
              <a:off x="7164875" y="267492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EC8BADF4-0DD7-1E17-F5AF-9FDF019D8BA5}"/>
                </a:ext>
              </a:extLst>
            </p:cNvPr>
            <p:cNvCxnSpPr>
              <a:cxnSpLocks/>
            </p:cNvCxnSpPr>
            <p:nvPr/>
          </p:nvCxnSpPr>
          <p:spPr>
            <a:xfrm>
              <a:off x="7162380" y="328083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BDF5E919-35F4-9972-18EB-9AA36EAF37A0}"/>
                </a:ext>
              </a:extLst>
            </p:cNvPr>
            <p:cNvCxnSpPr>
              <a:cxnSpLocks/>
            </p:cNvCxnSpPr>
            <p:nvPr/>
          </p:nvCxnSpPr>
          <p:spPr>
            <a:xfrm>
              <a:off x="7159884" y="388674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8A0892D8-4C77-EDEA-A5FE-D10BF526F5A2}"/>
                </a:ext>
              </a:extLst>
            </p:cNvPr>
            <p:cNvCxnSpPr>
              <a:cxnSpLocks/>
            </p:cNvCxnSpPr>
            <p:nvPr/>
          </p:nvCxnSpPr>
          <p:spPr>
            <a:xfrm>
              <a:off x="7157389" y="449265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290DE01B-066D-D938-9F31-A7C45553000A}"/>
                </a:ext>
              </a:extLst>
            </p:cNvPr>
            <p:cNvCxnSpPr>
              <a:cxnSpLocks/>
            </p:cNvCxnSpPr>
            <p:nvPr/>
          </p:nvCxnSpPr>
          <p:spPr>
            <a:xfrm>
              <a:off x="7764085" y="267492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9431E904-5235-7A65-F154-5D2758ED755A}"/>
                </a:ext>
              </a:extLst>
            </p:cNvPr>
            <p:cNvCxnSpPr>
              <a:cxnSpLocks/>
            </p:cNvCxnSpPr>
            <p:nvPr/>
          </p:nvCxnSpPr>
          <p:spPr>
            <a:xfrm>
              <a:off x="7761589" y="328083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A8EB0D67-3C32-E8CF-934E-672A357D6F88}"/>
                </a:ext>
              </a:extLst>
            </p:cNvPr>
            <p:cNvCxnSpPr>
              <a:cxnSpLocks/>
            </p:cNvCxnSpPr>
            <p:nvPr/>
          </p:nvCxnSpPr>
          <p:spPr>
            <a:xfrm>
              <a:off x="7759094" y="388674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a:extLst>
                <a:ext uri="{FF2B5EF4-FFF2-40B4-BE49-F238E27FC236}">
                  <a16:creationId xmlns:a16="http://schemas.microsoft.com/office/drawing/2014/main" id="{BDF31974-9ED2-C23D-DF62-8247C452ADA5}"/>
                </a:ext>
              </a:extLst>
            </p:cNvPr>
            <p:cNvCxnSpPr>
              <a:cxnSpLocks/>
            </p:cNvCxnSpPr>
            <p:nvPr/>
          </p:nvCxnSpPr>
          <p:spPr>
            <a:xfrm>
              <a:off x="7756599" y="4492658"/>
              <a:ext cx="440239" cy="0"/>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45FD3516-F661-61BF-419E-CD69A41A65DC}"/>
                </a:ext>
              </a:extLst>
            </p:cNvPr>
            <p:cNvCxnSpPr>
              <a:cxnSpLocks/>
            </p:cNvCxnSpPr>
            <p:nvPr/>
          </p:nvCxnSpPr>
          <p:spPr>
            <a:xfrm flipV="1">
              <a:off x="6542191" y="2815078"/>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616C7675-E5E7-D177-7C9C-7324C156D28F}"/>
                </a:ext>
              </a:extLst>
            </p:cNvPr>
            <p:cNvCxnSpPr>
              <a:cxnSpLocks/>
            </p:cNvCxnSpPr>
            <p:nvPr/>
          </p:nvCxnSpPr>
          <p:spPr>
            <a:xfrm flipV="1">
              <a:off x="7136365" y="2815078"/>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4C81E4A8-9F18-D71E-3A29-7A42C5BC2FA9}"/>
                </a:ext>
              </a:extLst>
            </p:cNvPr>
            <p:cNvCxnSpPr>
              <a:cxnSpLocks/>
            </p:cNvCxnSpPr>
            <p:nvPr/>
          </p:nvCxnSpPr>
          <p:spPr>
            <a:xfrm flipV="1">
              <a:off x="7730538" y="2815078"/>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0C456D3C-A167-D240-BC3E-3AB5E4539E29}"/>
                </a:ext>
              </a:extLst>
            </p:cNvPr>
            <p:cNvCxnSpPr>
              <a:cxnSpLocks/>
            </p:cNvCxnSpPr>
            <p:nvPr/>
          </p:nvCxnSpPr>
          <p:spPr>
            <a:xfrm flipV="1">
              <a:off x="8324711" y="2815078"/>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FAE9CC86-B901-DBF8-04EB-A149FBC98E1B}"/>
                </a:ext>
              </a:extLst>
            </p:cNvPr>
            <p:cNvCxnSpPr>
              <a:cxnSpLocks/>
            </p:cNvCxnSpPr>
            <p:nvPr/>
          </p:nvCxnSpPr>
          <p:spPr>
            <a:xfrm flipV="1">
              <a:off x="6542191" y="3411235"/>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73F3116B-A1F7-F97F-BC17-5875C02D60C5}"/>
                </a:ext>
              </a:extLst>
            </p:cNvPr>
            <p:cNvCxnSpPr>
              <a:cxnSpLocks/>
            </p:cNvCxnSpPr>
            <p:nvPr/>
          </p:nvCxnSpPr>
          <p:spPr>
            <a:xfrm flipV="1">
              <a:off x="7136365" y="3411235"/>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36DB3B88-9CE9-4E54-DDA4-146E6B4FB14A}"/>
                </a:ext>
              </a:extLst>
            </p:cNvPr>
            <p:cNvCxnSpPr>
              <a:cxnSpLocks/>
            </p:cNvCxnSpPr>
            <p:nvPr/>
          </p:nvCxnSpPr>
          <p:spPr>
            <a:xfrm flipV="1">
              <a:off x="7730538" y="3411235"/>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AA247E7A-7548-2718-E147-FBA135E7B5E6}"/>
                </a:ext>
              </a:extLst>
            </p:cNvPr>
            <p:cNvCxnSpPr>
              <a:cxnSpLocks/>
            </p:cNvCxnSpPr>
            <p:nvPr/>
          </p:nvCxnSpPr>
          <p:spPr>
            <a:xfrm flipV="1">
              <a:off x="8324711" y="3411235"/>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364454A1-14CA-2B30-4F73-55314E5AF45D}"/>
                </a:ext>
              </a:extLst>
            </p:cNvPr>
            <p:cNvCxnSpPr>
              <a:cxnSpLocks/>
            </p:cNvCxnSpPr>
            <p:nvPr/>
          </p:nvCxnSpPr>
          <p:spPr>
            <a:xfrm flipV="1">
              <a:off x="6542191" y="4007392"/>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5D50336B-EF1A-79F3-ABA4-5C5A26F70D5A}"/>
                </a:ext>
              </a:extLst>
            </p:cNvPr>
            <p:cNvCxnSpPr>
              <a:cxnSpLocks/>
            </p:cNvCxnSpPr>
            <p:nvPr/>
          </p:nvCxnSpPr>
          <p:spPr>
            <a:xfrm flipV="1">
              <a:off x="7136365" y="4007392"/>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a:extLst>
                <a:ext uri="{FF2B5EF4-FFF2-40B4-BE49-F238E27FC236}">
                  <a16:creationId xmlns:a16="http://schemas.microsoft.com/office/drawing/2014/main" id="{6BE560E1-4C93-C250-FC55-A83763A3CB32}"/>
                </a:ext>
              </a:extLst>
            </p:cNvPr>
            <p:cNvCxnSpPr>
              <a:cxnSpLocks/>
            </p:cNvCxnSpPr>
            <p:nvPr/>
          </p:nvCxnSpPr>
          <p:spPr>
            <a:xfrm flipV="1">
              <a:off x="7730538" y="4007392"/>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182">
              <a:extLst>
                <a:ext uri="{FF2B5EF4-FFF2-40B4-BE49-F238E27FC236}">
                  <a16:creationId xmlns:a16="http://schemas.microsoft.com/office/drawing/2014/main" id="{58554C04-EEB9-91E9-E54A-B4FC91AB4686}"/>
                </a:ext>
              </a:extLst>
            </p:cNvPr>
            <p:cNvCxnSpPr>
              <a:cxnSpLocks/>
            </p:cNvCxnSpPr>
            <p:nvPr/>
          </p:nvCxnSpPr>
          <p:spPr>
            <a:xfrm flipV="1">
              <a:off x="8324711" y="4007392"/>
              <a:ext cx="0" cy="436158"/>
            </a:xfrm>
            <a:prstGeom prst="straightConnector1">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85" name="矩形 184">
              <a:extLst>
                <a:ext uri="{FF2B5EF4-FFF2-40B4-BE49-F238E27FC236}">
                  <a16:creationId xmlns:a16="http://schemas.microsoft.com/office/drawing/2014/main" id="{1680D856-0334-80BA-E1CB-C23432EA6178}"/>
                </a:ext>
              </a:extLst>
            </p:cNvPr>
            <p:cNvSpPr/>
            <p:nvPr/>
          </p:nvSpPr>
          <p:spPr>
            <a:xfrm>
              <a:off x="6383186" y="5188644"/>
              <a:ext cx="2377353" cy="16000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HBM</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86" name="矩形 185">
              <a:extLst>
                <a:ext uri="{FF2B5EF4-FFF2-40B4-BE49-F238E27FC236}">
                  <a16:creationId xmlns:a16="http://schemas.microsoft.com/office/drawing/2014/main" id="{82319D6D-CBED-8FC4-2F6C-36CF1B2D54C9}"/>
                </a:ext>
              </a:extLst>
            </p:cNvPr>
            <p:cNvSpPr/>
            <p:nvPr/>
          </p:nvSpPr>
          <p:spPr>
            <a:xfrm rot="16200000">
              <a:off x="7714508" y="3686378"/>
              <a:ext cx="2377353" cy="16000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HBM</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87" name="矩形 186">
              <a:extLst>
                <a:ext uri="{FF2B5EF4-FFF2-40B4-BE49-F238E27FC236}">
                  <a16:creationId xmlns:a16="http://schemas.microsoft.com/office/drawing/2014/main" id="{68CEA5B0-A606-949C-8BE9-2E25DDA8FC92}"/>
                </a:ext>
              </a:extLst>
            </p:cNvPr>
            <p:cNvSpPr/>
            <p:nvPr/>
          </p:nvSpPr>
          <p:spPr>
            <a:xfrm rot="16200000">
              <a:off x="4898134" y="3686378"/>
              <a:ext cx="2377353" cy="16000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HBM</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188" name="矩形 187">
              <a:extLst>
                <a:ext uri="{FF2B5EF4-FFF2-40B4-BE49-F238E27FC236}">
                  <a16:creationId xmlns:a16="http://schemas.microsoft.com/office/drawing/2014/main" id="{440676BD-0D4E-EF08-20E8-1AA5DFCB0464}"/>
                </a:ext>
              </a:extLst>
            </p:cNvPr>
            <p:cNvSpPr/>
            <p:nvPr/>
          </p:nvSpPr>
          <p:spPr>
            <a:xfrm>
              <a:off x="6383186" y="2269012"/>
              <a:ext cx="2377353" cy="16000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b="1" dirty="0">
                  <a:solidFill>
                    <a:schemeClr val="bg2"/>
                  </a:solidFill>
                  <a:latin typeface="Arial Narrow" panose="020B0604020202020204" pitchFamily="34" charset="0"/>
                  <a:cs typeface="Arial Narrow" panose="020B0604020202020204" pitchFamily="34" charset="0"/>
                </a:rPr>
                <a:t>HBM</a:t>
              </a:r>
              <a:endParaRPr lang="zh-CN" altLang="en-US" sz="1400" b="1" i="0" cap="none" spc="0" dirty="0">
                <a:ln>
                  <a:noFill/>
                </a:ln>
                <a:solidFill>
                  <a:schemeClr val="bg2"/>
                </a:solidFill>
                <a:effectLst/>
                <a:latin typeface="Arial Narrow" panose="020B0604020202020204" pitchFamily="34" charset="0"/>
                <a:cs typeface="Arial Narrow" panose="020B0604020202020204" pitchFamily="34" charset="0"/>
              </a:endParaRPr>
            </a:p>
          </p:txBody>
        </p:sp>
      </p:grpSp>
      <p:grpSp>
        <p:nvGrpSpPr>
          <p:cNvPr id="391" name="组合 390">
            <a:extLst>
              <a:ext uri="{FF2B5EF4-FFF2-40B4-BE49-F238E27FC236}">
                <a16:creationId xmlns:a16="http://schemas.microsoft.com/office/drawing/2014/main" id="{65F6B65D-02E7-7E51-45AB-06EFC2CC48C7}"/>
              </a:ext>
            </a:extLst>
          </p:cNvPr>
          <p:cNvGrpSpPr/>
          <p:nvPr/>
        </p:nvGrpSpPr>
        <p:grpSpPr>
          <a:xfrm>
            <a:off x="10054755" y="5013449"/>
            <a:ext cx="1787329" cy="1407819"/>
            <a:chOff x="2710590" y="5114723"/>
            <a:chExt cx="1787329" cy="1407819"/>
          </a:xfrm>
        </p:grpSpPr>
        <p:sp>
          <p:nvSpPr>
            <p:cNvPr id="270" name="矩形 269">
              <a:extLst>
                <a:ext uri="{FF2B5EF4-FFF2-40B4-BE49-F238E27FC236}">
                  <a16:creationId xmlns:a16="http://schemas.microsoft.com/office/drawing/2014/main" id="{B4E5899D-4007-CB45-E8BD-477ACFD502A2}"/>
                </a:ext>
              </a:extLst>
            </p:cNvPr>
            <p:cNvSpPr/>
            <p:nvPr/>
          </p:nvSpPr>
          <p:spPr>
            <a:xfrm>
              <a:off x="3261219" y="5557365"/>
              <a:ext cx="677596" cy="68198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0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20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71" name="矩形 270">
              <a:extLst>
                <a:ext uri="{FF2B5EF4-FFF2-40B4-BE49-F238E27FC236}">
                  <a16:creationId xmlns:a16="http://schemas.microsoft.com/office/drawing/2014/main" id="{F20615AD-2C62-E585-3D02-937F5FBB532E}"/>
                </a:ext>
              </a:extLst>
            </p:cNvPr>
            <p:cNvSpPr/>
            <p:nvPr/>
          </p:nvSpPr>
          <p:spPr>
            <a:xfrm>
              <a:off x="3085007" y="5403736"/>
              <a:ext cx="677596" cy="68198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000" b="1" i="0" cap="none" spc="0" dirty="0">
                  <a:ln>
                    <a:noFill/>
                  </a:ln>
                  <a:solidFill>
                    <a:schemeClr val="bg2"/>
                  </a:solidFill>
                  <a:effectLst/>
                  <a:latin typeface="Arial Narrow" panose="020B0604020202020204" pitchFamily="34" charset="0"/>
                  <a:cs typeface="Arial Narrow" panose="020B0604020202020204" pitchFamily="34" charset="0"/>
                </a:rPr>
                <a:t>R</a:t>
              </a:r>
              <a:endParaRPr lang="zh-CN" altLang="en-US" sz="2000" b="1" i="0" cap="none" spc="0" baseline="-25000" dirty="0">
                <a:ln>
                  <a:noFill/>
                </a:ln>
                <a:solidFill>
                  <a:schemeClr val="bg2"/>
                </a:solidFill>
                <a:effectLst/>
                <a:latin typeface="Arial Narrow" panose="020B0604020202020204" pitchFamily="34" charset="0"/>
                <a:cs typeface="Arial Narrow" panose="020B0604020202020204" pitchFamily="34" charset="0"/>
              </a:endParaRPr>
            </a:p>
          </p:txBody>
        </p:sp>
        <p:sp>
          <p:nvSpPr>
            <p:cNvPr id="272" name="文本框 271">
              <a:extLst>
                <a:ext uri="{FF2B5EF4-FFF2-40B4-BE49-F238E27FC236}">
                  <a16:creationId xmlns:a16="http://schemas.microsoft.com/office/drawing/2014/main" id="{C7D0EDE3-1FC1-20A2-615F-1D2703844C97}"/>
                </a:ext>
              </a:extLst>
            </p:cNvPr>
            <p:cNvSpPr txBox="1"/>
            <p:nvPr/>
          </p:nvSpPr>
          <p:spPr>
            <a:xfrm>
              <a:off x="3009139" y="5114723"/>
              <a:ext cx="1488780" cy="307777"/>
            </a:xfrm>
            <a:prstGeom prst="rect">
              <a:avLst/>
            </a:prstGeom>
            <a:noFill/>
          </p:spPr>
          <p:txBody>
            <a:bodyPr wrap="square">
              <a:spAutoFit/>
            </a:bodyPr>
            <a:lstStyle/>
            <a:p>
              <a:r>
                <a:rPr lang="en-US" altLang="zh-CN" sz="1400" i="0" cap="none" spc="0" dirty="0">
                  <a:ln>
                    <a:noFill/>
                  </a:ln>
                  <a:solidFill>
                    <a:schemeClr val="accent4"/>
                  </a:solidFill>
                  <a:effectLst/>
                  <a:latin typeface="+mj-lt"/>
                  <a:cs typeface="Arial Narrow" panose="020B0604020202020204" pitchFamily="34" charset="0"/>
                </a:rPr>
                <a:t>Da</a:t>
              </a:r>
              <a:r>
                <a:rPr lang="en-US" altLang="zh-CN" sz="1400" dirty="0">
                  <a:solidFill>
                    <a:schemeClr val="accent4"/>
                  </a:solidFill>
                  <a:latin typeface="+mj-lt"/>
                  <a:cs typeface="Arial Narrow" panose="020B0604020202020204" pitchFamily="34" charset="0"/>
                </a:rPr>
                <a:t>ta</a:t>
              </a:r>
              <a:r>
                <a:rPr lang="en-US" altLang="zh-CN" sz="1400" i="0" cap="none" spc="0" dirty="0">
                  <a:ln>
                    <a:noFill/>
                  </a:ln>
                  <a:solidFill>
                    <a:schemeClr val="accent4"/>
                  </a:solidFill>
                  <a:effectLst/>
                  <a:latin typeface="+mj-lt"/>
                  <a:cs typeface="Arial Narrow" panose="020B0604020202020204" pitchFamily="34" charset="0"/>
                </a:rPr>
                <a:t> NoC Router</a:t>
              </a:r>
              <a:endParaRPr lang="zh-CN" altLang="en-US" sz="1400" dirty="0">
                <a:solidFill>
                  <a:schemeClr val="accent4"/>
                </a:solidFill>
              </a:endParaRPr>
            </a:p>
          </p:txBody>
        </p:sp>
        <p:sp>
          <p:nvSpPr>
            <p:cNvPr id="273" name="文本框 272">
              <a:extLst>
                <a:ext uri="{FF2B5EF4-FFF2-40B4-BE49-F238E27FC236}">
                  <a16:creationId xmlns:a16="http://schemas.microsoft.com/office/drawing/2014/main" id="{37DE6320-984F-C263-C6BD-1EE22770B6CB}"/>
                </a:ext>
              </a:extLst>
            </p:cNvPr>
            <p:cNvSpPr txBox="1"/>
            <p:nvPr/>
          </p:nvSpPr>
          <p:spPr>
            <a:xfrm>
              <a:off x="2710590" y="6214765"/>
              <a:ext cx="1488780" cy="307777"/>
            </a:xfrm>
            <a:prstGeom prst="rect">
              <a:avLst/>
            </a:prstGeom>
            <a:noFill/>
          </p:spPr>
          <p:txBody>
            <a:bodyPr wrap="square">
              <a:spAutoFit/>
            </a:bodyPr>
            <a:lstStyle/>
            <a:p>
              <a:r>
                <a:rPr lang="en-US" altLang="zh-CN" sz="1400" i="0" cap="none" spc="0" dirty="0">
                  <a:ln>
                    <a:noFill/>
                  </a:ln>
                  <a:solidFill>
                    <a:schemeClr val="accent3"/>
                  </a:solidFill>
                  <a:effectLst/>
                  <a:latin typeface="+mj-lt"/>
                  <a:cs typeface="Arial Narrow" panose="020B0604020202020204" pitchFamily="34" charset="0"/>
                </a:rPr>
                <a:t>Sync NoC Router</a:t>
              </a:r>
              <a:endParaRPr lang="zh-CN" altLang="en-US" sz="1400" dirty="0">
                <a:solidFill>
                  <a:schemeClr val="accent3"/>
                </a:solidFill>
              </a:endParaRPr>
            </a:p>
          </p:txBody>
        </p:sp>
      </p:grpSp>
      <p:cxnSp>
        <p:nvCxnSpPr>
          <p:cNvPr id="329" name="直接连接符 328">
            <a:extLst>
              <a:ext uri="{FF2B5EF4-FFF2-40B4-BE49-F238E27FC236}">
                <a16:creationId xmlns:a16="http://schemas.microsoft.com/office/drawing/2014/main" id="{54D6BDF5-50C9-676D-A4C9-EA21B135FA85}"/>
              </a:ext>
            </a:extLst>
          </p:cNvPr>
          <p:cNvCxnSpPr>
            <a:cxnSpLocks/>
            <a:stCxn id="251" idx="3"/>
          </p:cNvCxnSpPr>
          <p:nvPr/>
        </p:nvCxnSpPr>
        <p:spPr>
          <a:xfrm>
            <a:off x="8349782" y="4798905"/>
            <a:ext cx="2079390" cy="488092"/>
          </a:xfrm>
          <a:prstGeom prst="line">
            <a:avLst/>
          </a:prstGeom>
          <a:ln>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F678CCE0-EDB5-8F2A-2A93-3F0958156D87}"/>
              </a:ext>
            </a:extLst>
          </p:cNvPr>
          <p:cNvCxnSpPr>
            <a:cxnSpLocks/>
            <a:stCxn id="251" idx="2"/>
          </p:cNvCxnSpPr>
          <p:nvPr/>
        </p:nvCxnSpPr>
        <p:spPr>
          <a:xfrm>
            <a:off x="8250051" y="4899281"/>
            <a:ext cx="2355333" cy="1203793"/>
          </a:xfrm>
          <a:prstGeom prst="line">
            <a:avLst/>
          </a:prstGeom>
          <a:ln>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8" name="Content Placeholder 2">
            <a:extLst>
              <a:ext uri="{FF2B5EF4-FFF2-40B4-BE49-F238E27FC236}">
                <a16:creationId xmlns:a16="http://schemas.microsoft.com/office/drawing/2014/main" id="{230CCCB8-10F3-F477-37CC-8B0229B90D90}"/>
              </a:ext>
            </a:extLst>
          </p:cNvPr>
          <p:cNvSpPr txBox="1">
            <a:spLocks/>
          </p:cNvSpPr>
          <p:nvPr/>
        </p:nvSpPr>
        <p:spPr>
          <a:xfrm>
            <a:off x="316500" y="791242"/>
            <a:ext cx="5070729" cy="565019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System Level</a:t>
            </a:r>
          </a:p>
          <a:p>
            <a:pPr lvl="1">
              <a:lnSpc>
                <a:spcPts val="2700"/>
              </a:lnSpc>
              <a:defRPr/>
            </a:pPr>
            <a:r>
              <a:rPr lang="en-US" altLang="zh-CN" sz="1800" dirty="0"/>
              <a:t>TE Clusters in 2D-Mesh, HBM as main memory</a:t>
            </a:r>
          </a:p>
          <a:p>
            <a:pPr lvl="1">
              <a:lnSpc>
                <a:spcPts val="2700"/>
              </a:lnSpc>
              <a:defRPr/>
            </a:pPr>
            <a:r>
              <a:rPr lang="en-US" altLang="zh-CN" sz="1800" dirty="0"/>
              <a:t>TE Clusters and HBM CTRL are connected by NoC</a:t>
            </a:r>
          </a:p>
          <a:p>
            <a:pPr lvl="1">
              <a:lnSpc>
                <a:spcPts val="2700"/>
              </a:lnSpc>
              <a:defRPr/>
            </a:pPr>
            <a:r>
              <a:rPr lang="en-US" altLang="zh-CN" sz="1800" dirty="0"/>
              <a:t>NoC enables</a:t>
            </a:r>
          </a:p>
          <a:p>
            <a:pPr lvl="2">
              <a:lnSpc>
                <a:spcPts val="2700"/>
              </a:lnSpc>
              <a:defRPr/>
            </a:pPr>
            <a:r>
              <a:rPr lang="en-US" altLang="zh-CN" sz="1588" dirty="0"/>
              <a:t>Cluster L1&lt;-&gt;HBM, Cluster L1&lt;-&gt;Cluster L1</a:t>
            </a:r>
            <a:endParaRPr lang="en-US" altLang="zh-CN" sz="1800" dirty="0"/>
          </a:p>
          <a:p>
            <a:pPr lvl="1">
              <a:lnSpc>
                <a:spcPts val="2700"/>
              </a:lnSpc>
              <a:defRPr/>
            </a:pPr>
            <a:r>
              <a:rPr lang="en-US" altLang="zh-CN" sz="1800" dirty="0"/>
              <a:t>Data NoC -- wide link, </a:t>
            </a:r>
            <a:r>
              <a:rPr lang="en-US" altLang="zh-CN" sz="1800" dirty="0" err="1"/>
              <a:t>iDMA</a:t>
            </a:r>
            <a:r>
              <a:rPr lang="en-US" altLang="zh-CN" sz="1800" dirty="0"/>
              <a:t> transfer bulk data</a:t>
            </a:r>
          </a:p>
          <a:p>
            <a:pPr lvl="1">
              <a:lnSpc>
                <a:spcPts val="2700"/>
              </a:lnSpc>
              <a:defRPr/>
            </a:pPr>
            <a:r>
              <a:rPr lang="en-US" altLang="zh-CN" sz="1800" dirty="0"/>
              <a:t>Sync NoC – narrow link, Snitch core remote access for global synchronization purpose</a:t>
            </a:r>
          </a:p>
          <a:p>
            <a:pPr marL="304786" lvl="1" indent="0">
              <a:lnSpc>
                <a:spcPts val="2700"/>
              </a:lnSpc>
              <a:buNone/>
              <a:defRPr/>
            </a:pPr>
            <a:endParaRPr lang="en-US" altLang="zh-CN" sz="1977" dirty="0"/>
          </a:p>
          <a:p>
            <a:pPr lvl="1">
              <a:defRPr/>
            </a:pPr>
            <a:endParaRPr lang="en-US" altLang="zh-CN" sz="1800" dirty="0"/>
          </a:p>
        </p:txBody>
      </p:sp>
      <p:sp>
        <p:nvSpPr>
          <p:cNvPr id="2" name="灯片编号占位符 1">
            <a:extLst>
              <a:ext uri="{FF2B5EF4-FFF2-40B4-BE49-F238E27FC236}">
                <a16:creationId xmlns:a16="http://schemas.microsoft.com/office/drawing/2014/main" id="{D432BBBC-B122-1F48-B857-C8848DAD8157}"/>
              </a:ext>
            </a:extLst>
          </p:cNvPr>
          <p:cNvSpPr>
            <a:spLocks noGrp="1"/>
          </p:cNvSpPr>
          <p:nvPr>
            <p:ph type="sldNum" sz="quarter" idx="12"/>
          </p:nvPr>
        </p:nvSpPr>
        <p:spPr/>
        <p:txBody>
          <a:bodyPr/>
          <a:lstStyle/>
          <a:p>
            <a:fld id="{5CDD8BBF-345E-4024-ADB0-843CB582CCD3}" type="slidenum">
              <a:rPr lang="zh-CN" altLang="en-US" smtClean="0"/>
              <a:t>8</a:t>
            </a:fld>
            <a:endParaRPr lang="zh-CN" altLang="en-US"/>
          </a:p>
        </p:txBody>
      </p:sp>
    </p:spTree>
    <p:extLst>
      <p:ext uri="{BB962C8B-B14F-4D97-AF65-F5344CB8AC3E}">
        <p14:creationId xmlns:p14="http://schemas.microsoft.com/office/powerpoint/2010/main" val="3072837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DD6C5-9E4C-A467-228E-4EBE89FC705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A27C4EC-4F45-F5D3-3F13-9E20DCB71CB3}"/>
              </a:ext>
            </a:extLst>
          </p:cNvPr>
          <p:cNvSpPr txBox="1">
            <a:spLocks/>
          </p:cNvSpPr>
          <p:nvPr/>
        </p:nvSpPr>
        <p:spPr>
          <a:xfrm>
            <a:off x="299070" y="170391"/>
            <a:ext cx="11638929" cy="620851"/>
          </a:xfrm>
          <a:prstGeom prst="rect">
            <a:avLst/>
          </a:prstGeom>
          <a:noFill/>
        </p:spPr>
        <p:txBody>
          <a:bodyPr vert="horz" lIns="0" tIns="0" rIns="0" bIns="0" rtlCol="0" anchor="ctr">
            <a:noAutofit/>
          </a:bodyPr>
          <a:lstStyle>
            <a:lvl1pPr algn="l" defTabSz="864017" rtl="0" eaLnBrk="1" latinLnBrk="0" hangingPunct="1">
              <a:lnSpc>
                <a:spcPct val="90000"/>
              </a:lnSpc>
              <a:spcBef>
                <a:spcPct val="0"/>
              </a:spcBef>
              <a:buNone/>
              <a:defRPr sz="3600" b="0" i="0" kern="1200" spc="-100" baseline="0">
                <a:ln w="15875" cmpd="sng">
                  <a:noFill/>
                  <a:round/>
                </a:ln>
                <a:solidFill>
                  <a:schemeClr val="accent3"/>
                </a:solidFill>
                <a:latin typeface="+mj-lt"/>
                <a:ea typeface="Roboto" panose="02000000000000000000" pitchFamily="2" charset="0"/>
                <a:cs typeface="Roboto" panose="02000000000000000000" pitchFamily="2" charset="0"/>
              </a:defRPr>
            </a:lvl1pPr>
          </a:lstStyle>
          <a:p>
            <a:pPr marL="0" marR="0" lvl="0" indent="0" algn="l" defTabSz="864017" rtl="0" eaLnBrk="1" fontAlgn="auto" latinLnBrk="0" hangingPunct="1">
              <a:lnSpc>
                <a:spcPct val="90000"/>
              </a:lnSpc>
              <a:spcBef>
                <a:spcPct val="0"/>
              </a:spcBef>
              <a:spcAft>
                <a:spcPts val="0"/>
              </a:spcAft>
              <a:buClrTx/>
              <a:buSzTx/>
              <a:buFontTx/>
              <a:buNone/>
              <a:tabLst/>
              <a:defRPr/>
            </a:pPr>
            <a:r>
              <a:rPr lang="en-US" altLang="zh-CN" dirty="0"/>
              <a:t>M1-WP1: High-Level Simulation Model – GVSoC Simulator</a:t>
            </a:r>
            <a:endParaRPr kumimoji="0" lang="en-US" sz="3600" b="0" i="0" u="none" strike="noStrike" kern="1200" cap="none" spc="-100" normalizeH="0" baseline="0" noProof="0" dirty="0">
              <a:ln w="15875" cmpd="sng">
                <a:noFill/>
                <a:round/>
              </a:ln>
              <a:solidFill>
                <a:srgbClr val="168638"/>
              </a:solidFill>
              <a:effectLst/>
              <a:uLnTx/>
              <a:uFillTx/>
              <a:latin typeface="Calibri"/>
              <a:ea typeface="Roboto" panose="02000000000000000000" pitchFamily="2" charset="0"/>
              <a:cs typeface="Roboto" panose="02000000000000000000" pitchFamily="2" charset="0"/>
            </a:endParaRPr>
          </a:p>
        </p:txBody>
      </p:sp>
      <p:sp>
        <p:nvSpPr>
          <p:cNvPr id="2" name="Content Placeholder 2">
            <a:extLst>
              <a:ext uri="{FF2B5EF4-FFF2-40B4-BE49-F238E27FC236}">
                <a16:creationId xmlns:a16="http://schemas.microsoft.com/office/drawing/2014/main" id="{7982DEDB-4399-052C-F4C8-943010D06195}"/>
              </a:ext>
            </a:extLst>
          </p:cNvPr>
          <p:cNvSpPr txBox="1">
            <a:spLocks/>
          </p:cNvSpPr>
          <p:nvPr/>
        </p:nvSpPr>
        <p:spPr>
          <a:xfrm>
            <a:off x="316500" y="791242"/>
            <a:ext cx="11875500" cy="3069558"/>
          </a:xfrm>
          <a:prstGeom prst="rect">
            <a:avLst/>
          </a:prstGeom>
        </p:spPr>
        <p:txBody>
          <a:bodyPr vert="horz" lIns="0" tIns="46800" rIns="0" bIns="45720" rtlCol="0">
            <a:noAutofit/>
          </a:bodyPr>
          <a:lstStyle>
            <a:lvl1pPr marL="304795" indent="-304795" algn="l" defTabSz="761976" rtl="0" eaLnBrk="1" latinLnBrk="0" hangingPunct="1">
              <a:lnSpc>
                <a:spcPct val="100000"/>
              </a:lnSpc>
              <a:spcBef>
                <a:spcPts val="1270"/>
              </a:spcBef>
              <a:buClrTx/>
              <a:buSzPct val="90000"/>
              <a:buFont typeface="Arial" panose="020B0604020202020204" pitchFamily="34" charset="0"/>
              <a:buChar char="•"/>
              <a:defRPr sz="2540" b="0" i="0" kern="1200">
                <a:solidFill>
                  <a:schemeClr val="tx1"/>
                </a:solidFill>
                <a:latin typeface="+mn-lt"/>
                <a:ea typeface="Roboto Light" panose="02000000000000000000" pitchFamily="2" charset="0"/>
                <a:cs typeface="Roboto Light" panose="02000000000000000000" pitchFamily="2" charset="0"/>
              </a:defRPr>
            </a:lvl1pPr>
            <a:lvl2pPr marL="533383" indent="-228597" algn="l" defTabSz="761976" rtl="0" eaLnBrk="1" latinLnBrk="0" hangingPunct="1">
              <a:lnSpc>
                <a:spcPct val="100000"/>
              </a:lnSpc>
              <a:spcBef>
                <a:spcPts val="635"/>
              </a:spcBef>
              <a:buClrTx/>
              <a:buSzPct val="90000"/>
              <a:buFont typeface="Arial" panose="020B0604020202020204" pitchFamily="34" charset="0"/>
              <a:buChar char="•"/>
              <a:defRPr sz="2117" b="0" i="0" kern="1200">
                <a:solidFill>
                  <a:schemeClr val="tx1"/>
                </a:solidFill>
                <a:latin typeface="+mn-lt"/>
                <a:ea typeface="Roboto Light" panose="02000000000000000000" pitchFamily="2" charset="0"/>
                <a:cs typeface="Roboto Light" panose="02000000000000000000" pitchFamily="2" charset="0"/>
              </a:defRPr>
            </a:lvl2pPr>
            <a:lvl3pPr marL="761976" indent="-228597" algn="l" defTabSz="914389" rtl="0" eaLnBrk="1" latinLnBrk="0" hangingPunct="1">
              <a:lnSpc>
                <a:spcPct val="100000"/>
              </a:lnSpc>
              <a:spcBef>
                <a:spcPts val="635"/>
              </a:spcBef>
              <a:buClrTx/>
              <a:buSzPct val="90000"/>
              <a:buFont typeface="Arial" panose="020B0604020202020204" pitchFamily="34" charset="0"/>
              <a:buChar char="•"/>
              <a:defRPr sz="1905" b="0" i="0" kern="1200">
                <a:solidFill>
                  <a:schemeClr val="tx1"/>
                </a:solidFill>
                <a:latin typeface="+mn-lt"/>
                <a:ea typeface="Roboto Light" panose="02000000000000000000" pitchFamily="2" charset="0"/>
                <a:cs typeface="Roboto Light" panose="02000000000000000000" pitchFamily="2" charset="0"/>
              </a:defRPr>
            </a:lvl3pPr>
            <a:lvl4pPr marL="990569" indent="-228597" algn="l" defTabSz="914389" rtl="0" eaLnBrk="1" latinLnBrk="0" hangingPunct="1">
              <a:lnSpc>
                <a:spcPct val="100000"/>
              </a:lnSpc>
              <a:spcBef>
                <a:spcPts val="0"/>
              </a:spcBef>
              <a:buClrTx/>
              <a:buSzPct val="90000"/>
              <a:buFont typeface="Arial" panose="020B0604020202020204" pitchFamily="34" charset="0"/>
              <a:buChar char="•"/>
              <a:defRPr sz="1270" b="0" i="0" kern="1200">
                <a:solidFill>
                  <a:schemeClr val="tx1"/>
                </a:solidFill>
                <a:latin typeface="+mn-lt"/>
                <a:ea typeface="Roboto Light" panose="02000000000000000000" pitchFamily="2" charset="0"/>
                <a:cs typeface="Roboto Light" panose="02000000000000000000" pitchFamily="2" charset="0"/>
              </a:defRPr>
            </a:lvl4pPr>
            <a:lvl5pPr marL="1219162" indent="-228597" algn="l" defTabSz="914389" rtl="0" eaLnBrk="1" latinLnBrk="0" hangingPunct="1">
              <a:lnSpc>
                <a:spcPct val="100000"/>
              </a:lnSpc>
              <a:spcBef>
                <a:spcPts val="0"/>
              </a:spcBef>
              <a:buClrTx/>
              <a:buSzPct val="90000"/>
              <a:buFont typeface="Arial" panose="020B0604020202020204" pitchFamily="34" charset="0"/>
              <a:buChar char="•"/>
              <a:defRPr sz="1164" b="0" i="0" kern="1200">
                <a:solidFill>
                  <a:schemeClr val="tx1"/>
                </a:solidFill>
                <a:latin typeface="+mn-lt"/>
                <a:ea typeface="Roboto Light" panose="02000000000000000000" pitchFamily="2" charset="0"/>
                <a:cs typeface="Roboto Light" panose="02000000000000000000" pitchFamily="2" charset="0"/>
              </a:defRPr>
            </a:lvl5pPr>
            <a:lvl6pPr marL="2514569"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64"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58"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52" indent="-228597" algn="l" defTabSz="91438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700"/>
              </a:lnSpc>
              <a:defRPr/>
            </a:pPr>
            <a:r>
              <a:rPr lang="en-US" altLang="zh-CN" sz="2400" dirty="0"/>
              <a:t>Change Plan: Banshee -&gt; GVSoC</a:t>
            </a:r>
          </a:p>
          <a:p>
            <a:pPr lvl="1">
              <a:lnSpc>
                <a:spcPts val="2700"/>
              </a:lnSpc>
              <a:defRPr/>
            </a:pPr>
            <a:r>
              <a:rPr lang="en-US" altLang="zh-CN" sz="1800" dirty="0"/>
              <a:t>Banshee</a:t>
            </a:r>
            <a:r>
              <a:rPr lang="en-US" altLang="zh-CN" sz="1800" baseline="30000" dirty="0"/>
              <a:t>[1]</a:t>
            </a:r>
            <a:r>
              <a:rPr lang="en-US" altLang="zh-CN" sz="1800" dirty="0"/>
              <a:t> : Binary Translation Simulator</a:t>
            </a:r>
          </a:p>
          <a:p>
            <a:pPr lvl="1">
              <a:lnSpc>
                <a:spcPts val="2700"/>
              </a:lnSpc>
              <a:defRPr/>
            </a:pPr>
            <a:r>
              <a:rPr lang="en-US" altLang="zh-CN" sz="1800" dirty="0"/>
              <a:t>GVSoC</a:t>
            </a:r>
            <a:r>
              <a:rPr lang="en-US" altLang="zh-CN" sz="1800" baseline="30000" dirty="0"/>
              <a:t>[2]</a:t>
            </a:r>
            <a:r>
              <a:rPr lang="en-US" altLang="zh-CN" sz="1800" dirty="0"/>
              <a:t> : Fast and Accurate Full-Platform Simulator</a:t>
            </a:r>
          </a:p>
          <a:p>
            <a:pPr>
              <a:lnSpc>
                <a:spcPts val="2700"/>
              </a:lnSpc>
              <a:defRPr/>
            </a:pPr>
            <a:r>
              <a:rPr lang="en-US" altLang="zh-CN" sz="2400" dirty="0"/>
              <a:t>Reasons</a:t>
            </a:r>
          </a:p>
          <a:p>
            <a:pPr lvl="1">
              <a:lnSpc>
                <a:spcPts val="2700"/>
              </a:lnSpc>
              <a:defRPr/>
            </a:pPr>
            <a:r>
              <a:rPr lang="en-US" altLang="zh-CN" sz="1800" dirty="0"/>
              <a:t>Banshee is only a </a:t>
            </a:r>
            <a:r>
              <a:rPr lang="en-US" altLang="zh-CN" sz="1800" b="1" dirty="0"/>
              <a:t>functional</a:t>
            </a:r>
            <a:r>
              <a:rPr lang="en-US" altLang="zh-CN" sz="1800" dirty="0"/>
              <a:t> simulator for RISCV binaries, no timing model and cannot accurately evaluate performance</a:t>
            </a:r>
            <a:endParaRPr lang="en-US" altLang="zh-CN" sz="1588" dirty="0"/>
          </a:p>
          <a:p>
            <a:pPr lvl="1">
              <a:lnSpc>
                <a:spcPts val="2700"/>
              </a:lnSpc>
              <a:defRPr/>
            </a:pPr>
            <a:r>
              <a:rPr lang="en-US" altLang="zh-CN" sz="1800" dirty="0"/>
              <a:t>GVSoC is an event-based simulator, providing </a:t>
            </a:r>
            <a:r>
              <a:rPr lang="en-US" altLang="zh-CN" sz="1800" b="1" dirty="0"/>
              <a:t>accurate timing  </a:t>
            </a:r>
            <a:r>
              <a:rPr lang="en-US" altLang="zh-CN" sz="1800" dirty="0"/>
              <a:t>(&lt; 10% runtime deviation vs. FPGA emulation of PULP IPs)</a:t>
            </a:r>
          </a:p>
          <a:p>
            <a:pPr lvl="1">
              <a:lnSpc>
                <a:spcPts val="2700"/>
              </a:lnSpc>
              <a:defRPr/>
            </a:pPr>
            <a:r>
              <a:rPr lang="en-US" altLang="zh-CN" sz="1800" dirty="0"/>
              <a:t>GVSoC is </a:t>
            </a:r>
            <a:r>
              <a:rPr lang="en-US" altLang="zh-CN" sz="1800" b="1" dirty="0"/>
              <a:t>fast</a:t>
            </a:r>
            <a:r>
              <a:rPr lang="en-US" altLang="zh-CN" sz="1800" dirty="0"/>
              <a:t>, achieving a simulation speed of 25 MIPS (measured with a 16-core PULP cluster)</a:t>
            </a:r>
            <a:endParaRPr lang="en-US" altLang="zh-CN" sz="1588" dirty="0"/>
          </a:p>
          <a:p>
            <a:pPr lvl="1">
              <a:lnSpc>
                <a:spcPts val="2700"/>
              </a:lnSpc>
              <a:defRPr/>
            </a:pPr>
            <a:endParaRPr lang="en-US" altLang="zh-CN" sz="1977" dirty="0"/>
          </a:p>
          <a:p>
            <a:pPr lvl="1">
              <a:defRPr/>
            </a:pPr>
            <a:endParaRPr lang="en-US" altLang="zh-CN" sz="1800" dirty="0"/>
          </a:p>
        </p:txBody>
      </p:sp>
      <p:pic>
        <p:nvPicPr>
          <p:cNvPr id="3" name="图片 2">
            <a:extLst>
              <a:ext uri="{FF2B5EF4-FFF2-40B4-BE49-F238E27FC236}">
                <a16:creationId xmlns:a16="http://schemas.microsoft.com/office/drawing/2014/main" id="{FF0C6114-26A0-C938-0198-11B93F35141E}"/>
              </a:ext>
            </a:extLst>
          </p:cNvPr>
          <p:cNvPicPr>
            <a:picLocks noChangeAspect="1"/>
          </p:cNvPicPr>
          <p:nvPr/>
        </p:nvPicPr>
        <p:blipFill>
          <a:blip r:embed="rId2"/>
          <a:stretch>
            <a:fillRect/>
          </a:stretch>
        </p:blipFill>
        <p:spPr>
          <a:xfrm>
            <a:off x="6746240" y="3777064"/>
            <a:ext cx="4429761" cy="2609782"/>
          </a:xfrm>
          <a:prstGeom prst="rect">
            <a:avLst/>
          </a:prstGeom>
        </p:spPr>
      </p:pic>
      <p:pic>
        <p:nvPicPr>
          <p:cNvPr id="6" name="图片 5">
            <a:extLst>
              <a:ext uri="{FF2B5EF4-FFF2-40B4-BE49-F238E27FC236}">
                <a16:creationId xmlns:a16="http://schemas.microsoft.com/office/drawing/2014/main" id="{C0483764-8481-CA41-7851-B4134CD96B81}"/>
              </a:ext>
            </a:extLst>
          </p:cNvPr>
          <p:cNvPicPr>
            <a:picLocks noChangeAspect="1"/>
          </p:cNvPicPr>
          <p:nvPr/>
        </p:nvPicPr>
        <p:blipFill>
          <a:blip r:embed="rId3"/>
          <a:stretch>
            <a:fillRect/>
          </a:stretch>
        </p:blipFill>
        <p:spPr>
          <a:xfrm>
            <a:off x="1419232" y="3860800"/>
            <a:ext cx="3546142" cy="2521583"/>
          </a:xfrm>
          <a:prstGeom prst="rect">
            <a:avLst/>
          </a:prstGeom>
        </p:spPr>
      </p:pic>
      <p:sp>
        <p:nvSpPr>
          <p:cNvPr id="7" name="文本框 6">
            <a:extLst>
              <a:ext uri="{FF2B5EF4-FFF2-40B4-BE49-F238E27FC236}">
                <a16:creationId xmlns:a16="http://schemas.microsoft.com/office/drawing/2014/main" id="{E0EBD274-E9A0-22EC-8D61-634BBA0D2AC1}"/>
              </a:ext>
            </a:extLst>
          </p:cNvPr>
          <p:cNvSpPr txBox="1"/>
          <p:nvPr/>
        </p:nvSpPr>
        <p:spPr>
          <a:xfrm>
            <a:off x="5792219" y="3809229"/>
            <a:ext cx="1024121" cy="461665"/>
          </a:xfrm>
          <a:prstGeom prst="rect">
            <a:avLst/>
          </a:prstGeom>
          <a:noFill/>
        </p:spPr>
        <p:txBody>
          <a:bodyPr wrap="square">
            <a:spAutoFit/>
          </a:bodyPr>
          <a:lstStyle/>
          <a:p>
            <a:pPr defTabSz="483855"/>
            <a:r>
              <a:rPr lang="en-US" altLang="zh-CN" sz="2400" spc="-106" dirty="0" err="1">
                <a:ln w="15875" cmpd="sng">
                  <a:noFill/>
                  <a:round/>
                </a:ln>
                <a:solidFill>
                  <a:srgbClr val="168638"/>
                </a:solidFill>
                <a:latin typeface="Calibri"/>
                <a:ea typeface="Roboto" panose="02000000000000000000" pitchFamily="2" charset="0"/>
                <a:cs typeface="Roboto" panose="02000000000000000000" pitchFamily="2" charset="0"/>
              </a:rPr>
              <a:t>GVSoC</a:t>
            </a:r>
            <a:endParaRPr lang="zh-CN" altLang="en-US" sz="1200" dirty="0">
              <a:solidFill>
                <a:srgbClr val="000000"/>
              </a:solidFill>
              <a:latin typeface="Calibri Light"/>
            </a:endParaRPr>
          </a:p>
        </p:txBody>
      </p:sp>
      <p:sp>
        <p:nvSpPr>
          <p:cNvPr id="8" name="文本框 7">
            <a:extLst>
              <a:ext uri="{FF2B5EF4-FFF2-40B4-BE49-F238E27FC236}">
                <a16:creationId xmlns:a16="http://schemas.microsoft.com/office/drawing/2014/main" id="{299A9B40-0856-9EA6-89EE-9E1D77F23603}"/>
              </a:ext>
            </a:extLst>
          </p:cNvPr>
          <p:cNvSpPr txBox="1"/>
          <p:nvPr/>
        </p:nvSpPr>
        <p:spPr>
          <a:xfrm>
            <a:off x="318586" y="3860800"/>
            <a:ext cx="1178560" cy="461665"/>
          </a:xfrm>
          <a:prstGeom prst="rect">
            <a:avLst/>
          </a:prstGeom>
          <a:noFill/>
        </p:spPr>
        <p:txBody>
          <a:bodyPr wrap="square">
            <a:spAutoFit/>
          </a:bodyPr>
          <a:lstStyle/>
          <a:p>
            <a:pPr defTabSz="483855"/>
            <a:r>
              <a:rPr lang="en-US" altLang="zh-CN" sz="2400" spc="-106" dirty="0">
                <a:ln w="15875" cmpd="sng">
                  <a:noFill/>
                  <a:round/>
                </a:ln>
                <a:solidFill>
                  <a:srgbClr val="168638"/>
                </a:solidFill>
                <a:latin typeface="Calibri"/>
                <a:ea typeface="Roboto" panose="02000000000000000000" pitchFamily="2" charset="0"/>
                <a:cs typeface="Roboto" panose="02000000000000000000" pitchFamily="2" charset="0"/>
              </a:rPr>
              <a:t>Banshee</a:t>
            </a:r>
            <a:endParaRPr lang="zh-CN" altLang="en-US" sz="1200" dirty="0">
              <a:solidFill>
                <a:srgbClr val="000000"/>
              </a:solidFill>
              <a:latin typeface="Calibri Light"/>
            </a:endParaRPr>
          </a:p>
        </p:txBody>
      </p:sp>
      <p:sp>
        <p:nvSpPr>
          <p:cNvPr id="9" name="箭头: 右 8">
            <a:extLst>
              <a:ext uri="{FF2B5EF4-FFF2-40B4-BE49-F238E27FC236}">
                <a16:creationId xmlns:a16="http://schemas.microsoft.com/office/drawing/2014/main" id="{014F6020-08B3-2C23-EAA5-0B9983CBEBF5}"/>
              </a:ext>
            </a:extLst>
          </p:cNvPr>
          <p:cNvSpPr/>
          <p:nvPr/>
        </p:nvSpPr>
        <p:spPr>
          <a:xfrm>
            <a:off x="5050971" y="4917439"/>
            <a:ext cx="1603829" cy="242389"/>
          </a:xfrm>
          <a:prstGeom prst="rightArrow">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b="1" i="0" cap="none" spc="0" dirty="0">
              <a:ln>
                <a:noFill/>
              </a:ln>
              <a:solidFill>
                <a:schemeClr val="bg2"/>
              </a:solidFill>
              <a:effectLst/>
              <a:latin typeface="Arial Narrow" panose="020B0604020202020204" pitchFamily="34" charset="0"/>
              <a:cs typeface="Arial Narrow" panose="020B0604020202020204" pitchFamily="34" charset="0"/>
            </a:endParaRPr>
          </a:p>
        </p:txBody>
      </p:sp>
      <p:sp>
        <p:nvSpPr>
          <p:cNvPr id="5" name="灯片编号占位符 4">
            <a:extLst>
              <a:ext uri="{FF2B5EF4-FFF2-40B4-BE49-F238E27FC236}">
                <a16:creationId xmlns:a16="http://schemas.microsoft.com/office/drawing/2014/main" id="{8787213F-220D-06CF-CBE1-59400EAC0EE6}"/>
              </a:ext>
            </a:extLst>
          </p:cNvPr>
          <p:cNvSpPr>
            <a:spLocks noGrp="1"/>
          </p:cNvSpPr>
          <p:nvPr>
            <p:ph type="sldNum" sz="quarter" idx="12"/>
          </p:nvPr>
        </p:nvSpPr>
        <p:spPr/>
        <p:txBody>
          <a:bodyPr/>
          <a:lstStyle/>
          <a:p>
            <a:fld id="{5CDD8BBF-345E-4024-ADB0-843CB582CCD3}" type="slidenum">
              <a:rPr lang="zh-CN" altLang="en-US" smtClean="0"/>
              <a:t>9</a:t>
            </a:fld>
            <a:endParaRPr lang="zh-CN" altLang="en-US"/>
          </a:p>
        </p:txBody>
      </p:sp>
      <p:sp>
        <p:nvSpPr>
          <p:cNvPr id="10" name="文本框 9">
            <a:extLst>
              <a:ext uri="{FF2B5EF4-FFF2-40B4-BE49-F238E27FC236}">
                <a16:creationId xmlns:a16="http://schemas.microsoft.com/office/drawing/2014/main" id="{7BC4F36F-07D5-8912-DF44-3E57F3F4E084}"/>
              </a:ext>
            </a:extLst>
          </p:cNvPr>
          <p:cNvSpPr txBox="1"/>
          <p:nvPr/>
        </p:nvSpPr>
        <p:spPr>
          <a:xfrm>
            <a:off x="3059975" y="6475637"/>
            <a:ext cx="9055825" cy="276999"/>
          </a:xfrm>
          <a:prstGeom prst="rect">
            <a:avLst/>
          </a:prstGeom>
          <a:noFill/>
        </p:spPr>
        <p:txBody>
          <a:bodyPr wrap="square">
            <a:spAutoFit/>
          </a:bodyPr>
          <a:lstStyle/>
          <a:p>
            <a:r>
              <a:rPr lang="de-DE" altLang="zh-CN" sz="600" b="0" dirty="0">
                <a:solidFill>
                  <a:schemeClr val="bg1"/>
                </a:solidFill>
                <a:effectLst/>
                <a:latin typeface="Arial" panose="020B0604020202020204" pitchFamily="34" charset="0"/>
              </a:rPr>
              <a:t>[1] Riedel, Samuel, et al. "Banshee: A fast LLVM-based RISC-V binary translator." 2021 IEEE/ACM International Conference On Computer Aided Design (ICCAD). IEEE, 2021.</a:t>
            </a:r>
          </a:p>
          <a:p>
            <a:r>
              <a:rPr lang="de-DE" altLang="zh-CN" sz="600" dirty="0">
                <a:solidFill>
                  <a:schemeClr val="bg1"/>
                </a:solidFill>
                <a:latin typeface="Arial" panose="020B0604020202020204" pitchFamily="34" charset="0"/>
              </a:rPr>
              <a:t>[2] Bruschi, Nazareno, et al. "GVSoC: a highly configurable, fast and accurate full-platform simulator for RISC-V based IoT processors." 2021 IEEE 39th International Conference on Computer Design (ICCD). IEEE, 2021.</a:t>
            </a:r>
            <a:endParaRPr lang="zh-CN" altLang="en-US" sz="600" dirty="0">
              <a:solidFill>
                <a:schemeClr val="bg1"/>
              </a:solidFill>
            </a:endParaRPr>
          </a:p>
        </p:txBody>
      </p:sp>
    </p:spTree>
    <p:extLst>
      <p:ext uri="{BB962C8B-B14F-4D97-AF65-F5344CB8AC3E}">
        <p14:creationId xmlns:p14="http://schemas.microsoft.com/office/powerpoint/2010/main" val="2736187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ULP Code">
  <a:themeElements>
    <a:clrScheme name="PULP palette">
      <a:dk1>
        <a:srgbClr val="000000"/>
      </a:dk1>
      <a:lt1>
        <a:srgbClr val="ABABAB"/>
      </a:lt1>
      <a:dk2>
        <a:srgbClr val="5D5D5D"/>
      </a:dk2>
      <a:lt2>
        <a:srgbClr val="FFFFFF"/>
      </a:lt2>
      <a:accent1>
        <a:srgbClr val="A8322C"/>
      </a:accent1>
      <a:accent2>
        <a:srgbClr val="1269B0"/>
      </a:accent2>
      <a:accent3>
        <a:srgbClr val="168638"/>
      </a:accent3>
      <a:accent4>
        <a:srgbClr val="F29545"/>
      </a:accent4>
      <a:accent5>
        <a:srgbClr val="910569"/>
      </a:accent5>
      <a:accent6>
        <a:srgbClr val="48592C"/>
      </a:accent6>
      <a:hlink>
        <a:srgbClr val="007996"/>
      </a:hlink>
      <a:folHlink>
        <a:srgbClr val="ABABAB"/>
      </a:folHlink>
    </a:clrScheme>
    <a:fontScheme name="Custom 1">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b="1" i="0" cap="none" spc="0" dirty="0" smtClean="0">
            <a:ln>
              <a:noFill/>
            </a:ln>
            <a:solidFill>
              <a:schemeClr val="bg2"/>
            </a:solidFill>
            <a:effectLst/>
            <a:latin typeface="Arial Narrow" panose="020B0604020202020204" pitchFamily="34" charset="0"/>
            <a:cs typeface="Arial Narrow"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defTabSz="720000">
          <a:defRPr sz="2400" b="0" i="0" dirty="0" smtClean="0">
            <a:solidFill>
              <a:schemeClr val="tx2"/>
            </a:solidFill>
            <a:latin typeface="Arial Narrow" panose="020B0604020202020204" pitchFamily="34" charset="0"/>
            <a:cs typeface="Arial Narrow" panose="020B0604020202020204" pitchFamily="34" charset="0"/>
          </a:defRPr>
        </a:defPPr>
      </a:lstStyle>
    </a:txDef>
  </a:objectDefaults>
  <a:extraClrSchemeLst/>
  <a:extLst>
    <a:ext uri="{05A4C25C-085E-4340-85A3-A5531E510DB2}">
      <thm15:themeFamily xmlns:thm15="http://schemas.microsoft.com/office/thememl/2012/main" name="pulp_2022" id="{3CE89E8F-20E3-B94F-AB91-BF4B5F770EBF}" vid="{D455FB22-247C-394B-86F1-181C2509871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19062</TotalTime>
  <Words>3204</Words>
  <Application>Microsoft Office PowerPoint</Application>
  <PresentationFormat>宽屏</PresentationFormat>
  <Paragraphs>753</Paragraphs>
  <Slides>25</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Arial</vt:lpstr>
      <vt:lpstr>Arial Narrow</vt:lpstr>
      <vt:lpstr>Calibri</vt:lpstr>
      <vt:lpstr>Calibri Light</vt:lpstr>
      <vt:lpstr>Consolas</vt:lpstr>
      <vt:lpstr>PULP Code</vt:lpstr>
      <vt:lpstr>SoftHier First-Year Stage Report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 Zhang</dc:creator>
  <cp:lastModifiedBy>Zhang  Chi</cp:lastModifiedBy>
  <cp:revision>279</cp:revision>
  <dcterms:created xsi:type="dcterms:W3CDTF">2023-03-05T10:39:52Z</dcterms:created>
  <dcterms:modified xsi:type="dcterms:W3CDTF">2024-11-06T16:05:43Z</dcterms:modified>
</cp:coreProperties>
</file>